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T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208"/>
  </p:normalViewPr>
  <p:slideViewPr>
    <p:cSldViewPr snapToGrid="0" snapToObjects="1">
      <p:cViewPr varScale="1">
        <p:scale>
          <a:sx n="90" d="100"/>
          <a:sy n="90" d="100"/>
        </p:scale>
        <p:origin x="232" y="9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CB622-5108-EA44-806E-BB3E4B09CE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TH"/>
          </a:p>
        </p:txBody>
      </p:sp>
      <p:sp>
        <p:nvSpPr>
          <p:cNvPr id="3" name="Subtitle 2">
            <a:extLst>
              <a:ext uri="{FF2B5EF4-FFF2-40B4-BE49-F238E27FC236}">
                <a16:creationId xmlns:a16="http://schemas.microsoft.com/office/drawing/2014/main" id="{A4238C4D-1CAA-3A4E-A673-58D98CF85A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TH"/>
          </a:p>
        </p:txBody>
      </p:sp>
      <p:sp>
        <p:nvSpPr>
          <p:cNvPr id="4" name="Date Placeholder 3">
            <a:extLst>
              <a:ext uri="{FF2B5EF4-FFF2-40B4-BE49-F238E27FC236}">
                <a16:creationId xmlns:a16="http://schemas.microsoft.com/office/drawing/2014/main" id="{CC7A6D1C-AD59-6A48-942D-4A3F28E404FF}"/>
              </a:ext>
            </a:extLst>
          </p:cNvPr>
          <p:cNvSpPr>
            <a:spLocks noGrp="1"/>
          </p:cNvSpPr>
          <p:nvPr>
            <p:ph type="dt" sz="half" idx="10"/>
          </p:nvPr>
        </p:nvSpPr>
        <p:spPr/>
        <p:txBody>
          <a:bodyPr/>
          <a:lstStyle/>
          <a:p>
            <a:fld id="{F593A230-BB00-9B46-863C-3C49F69DE62F}" type="datetimeFigureOut">
              <a:rPr lang="en-TH" smtClean="0"/>
              <a:t>3/3/2020 R</a:t>
            </a:fld>
            <a:endParaRPr lang="en-TH"/>
          </a:p>
        </p:txBody>
      </p:sp>
      <p:sp>
        <p:nvSpPr>
          <p:cNvPr id="5" name="Footer Placeholder 4">
            <a:extLst>
              <a:ext uri="{FF2B5EF4-FFF2-40B4-BE49-F238E27FC236}">
                <a16:creationId xmlns:a16="http://schemas.microsoft.com/office/drawing/2014/main" id="{5B675587-67CD-0840-B8F3-8A349A7F328F}"/>
              </a:ext>
            </a:extLst>
          </p:cNvPr>
          <p:cNvSpPr>
            <a:spLocks noGrp="1"/>
          </p:cNvSpPr>
          <p:nvPr>
            <p:ph type="ftr" sz="quarter" idx="11"/>
          </p:nvPr>
        </p:nvSpPr>
        <p:spPr/>
        <p:txBody>
          <a:bodyPr/>
          <a:lstStyle/>
          <a:p>
            <a:endParaRPr lang="en-TH"/>
          </a:p>
        </p:txBody>
      </p:sp>
      <p:sp>
        <p:nvSpPr>
          <p:cNvPr id="6" name="Slide Number Placeholder 5">
            <a:extLst>
              <a:ext uri="{FF2B5EF4-FFF2-40B4-BE49-F238E27FC236}">
                <a16:creationId xmlns:a16="http://schemas.microsoft.com/office/drawing/2014/main" id="{9279A306-7A71-034C-B018-CC6D18021667}"/>
              </a:ext>
            </a:extLst>
          </p:cNvPr>
          <p:cNvSpPr>
            <a:spLocks noGrp="1"/>
          </p:cNvSpPr>
          <p:nvPr>
            <p:ph type="sldNum" sz="quarter" idx="12"/>
          </p:nvPr>
        </p:nvSpPr>
        <p:spPr/>
        <p:txBody>
          <a:bodyPr/>
          <a:lstStyle/>
          <a:p>
            <a:fld id="{0D2D3694-EC2B-D543-B166-6227E8A3F4D2}" type="slidenum">
              <a:rPr lang="en-TH" smtClean="0"/>
              <a:t>‹#›</a:t>
            </a:fld>
            <a:endParaRPr lang="en-TH"/>
          </a:p>
        </p:txBody>
      </p:sp>
    </p:spTree>
    <p:extLst>
      <p:ext uri="{BB962C8B-B14F-4D97-AF65-F5344CB8AC3E}">
        <p14:creationId xmlns:p14="http://schemas.microsoft.com/office/powerpoint/2010/main" val="3906709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57791-0EBC-BE4E-8917-F5BF42F5421E}"/>
              </a:ext>
            </a:extLst>
          </p:cNvPr>
          <p:cNvSpPr>
            <a:spLocks noGrp="1"/>
          </p:cNvSpPr>
          <p:nvPr>
            <p:ph type="title"/>
          </p:nvPr>
        </p:nvSpPr>
        <p:spPr/>
        <p:txBody>
          <a:bodyPr/>
          <a:lstStyle/>
          <a:p>
            <a:r>
              <a:rPr lang="en-US"/>
              <a:t>Click to edit Master title style</a:t>
            </a:r>
            <a:endParaRPr lang="en-TH"/>
          </a:p>
        </p:txBody>
      </p:sp>
      <p:sp>
        <p:nvSpPr>
          <p:cNvPr id="3" name="Vertical Text Placeholder 2">
            <a:extLst>
              <a:ext uri="{FF2B5EF4-FFF2-40B4-BE49-F238E27FC236}">
                <a16:creationId xmlns:a16="http://schemas.microsoft.com/office/drawing/2014/main" id="{47AEF48A-2070-9A4C-8DA5-31D74D8E3B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Date Placeholder 3">
            <a:extLst>
              <a:ext uri="{FF2B5EF4-FFF2-40B4-BE49-F238E27FC236}">
                <a16:creationId xmlns:a16="http://schemas.microsoft.com/office/drawing/2014/main" id="{16AFE386-19B1-CC43-8E7B-A935FDEFAB8F}"/>
              </a:ext>
            </a:extLst>
          </p:cNvPr>
          <p:cNvSpPr>
            <a:spLocks noGrp="1"/>
          </p:cNvSpPr>
          <p:nvPr>
            <p:ph type="dt" sz="half" idx="10"/>
          </p:nvPr>
        </p:nvSpPr>
        <p:spPr/>
        <p:txBody>
          <a:bodyPr/>
          <a:lstStyle/>
          <a:p>
            <a:fld id="{F593A230-BB00-9B46-863C-3C49F69DE62F}" type="datetimeFigureOut">
              <a:rPr lang="en-TH" smtClean="0"/>
              <a:t>3/3/2020 R</a:t>
            </a:fld>
            <a:endParaRPr lang="en-TH"/>
          </a:p>
        </p:txBody>
      </p:sp>
      <p:sp>
        <p:nvSpPr>
          <p:cNvPr id="5" name="Footer Placeholder 4">
            <a:extLst>
              <a:ext uri="{FF2B5EF4-FFF2-40B4-BE49-F238E27FC236}">
                <a16:creationId xmlns:a16="http://schemas.microsoft.com/office/drawing/2014/main" id="{5458709A-385F-5E43-905F-1DF66122A87B}"/>
              </a:ext>
            </a:extLst>
          </p:cNvPr>
          <p:cNvSpPr>
            <a:spLocks noGrp="1"/>
          </p:cNvSpPr>
          <p:nvPr>
            <p:ph type="ftr" sz="quarter" idx="11"/>
          </p:nvPr>
        </p:nvSpPr>
        <p:spPr/>
        <p:txBody>
          <a:bodyPr/>
          <a:lstStyle/>
          <a:p>
            <a:endParaRPr lang="en-TH"/>
          </a:p>
        </p:txBody>
      </p:sp>
      <p:sp>
        <p:nvSpPr>
          <p:cNvPr id="6" name="Slide Number Placeholder 5">
            <a:extLst>
              <a:ext uri="{FF2B5EF4-FFF2-40B4-BE49-F238E27FC236}">
                <a16:creationId xmlns:a16="http://schemas.microsoft.com/office/drawing/2014/main" id="{CD90FF6A-E9E0-5B44-AD40-D097A3B50DD3}"/>
              </a:ext>
            </a:extLst>
          </p:cNvPr>
          <p:cNvSpPr>
            <a:spLocks noGrp="1"/>
          </p:cNvSpPr>
          <p:nvPr>
            <p:ph type="sldNum" sz="quarter" idx="12"/>
          </p:nvPr>
        </p:nvSpPr>
        <p:spPr/>
        <p:txBody>
          <a:bodyPr/>
          <a:lstStyle/>
          <a:p>
            <a:fld id="{0D2D3694-EC2B-D543-B166-6227E8A3F4D2}" type="slidenum">
              <a:rPr lang="en-TH" smtClean="0"/>
              <a:t>‹#›</a:t>
            </a:fld>
            <a:endParaRPr lang="en-TH"/>
          </a:p>
        </p:txBody>
      </p:sp>
    </p:spTree>
    <p:extLst>
      <p:ext uri="{BB962C8B-B14F-4D97-AF65-F5344CB8AC3E}">
        <p14:creationId xmlns:p14="http://schemas.microsoft.com/office/powerpoint/2010/main" val="1076044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FD9314E-0169-5E45-9093-882BADA7F9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TH"/>
          </a:p>
        </p:txBody>
      </p:sp>
      <p:sp>
        <p:nvSpPr>
          <p:cNvPr id="3" name="Vertical Text Placeholder 2">
            <a:extLst>
              <a:ext uri="{FF2B5EF4-FFF2-40B4-BE49-F238E27FC236}">
                <a16:creationId xmlns:a16="http://schemas.microsoft.com/office/drawing/2014/main" id="{B38C74C7-FB6E-094B-8434-991799E4A9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Date Placeholder 3">
            <a:extLst>
              <a:ext uri="{FF2B5EF4-FFF2-40B4-BE49-F238E27FC236}">
                <a16:creationId xmlns:a16="http://schemas.microsoft.com/office/drawing/2014/main" id="{D19565E5-CAD3-4243-AEC4-C59BAE0C1CAF}"/>
              </a:ext>
            </a:extLst>
          </p:cNvPr>
          <p:cNvSpPr>
            <a:spLocks noGrp="1"/>
          </p:cNvSpPr>
          <p:nvPr>
            <p:ph type="dt" sz="half" idx="10"/>
          </p:nvPr>
        </p:nvSpPr>
        <p:spPr/>
        <p:txBody>
          <a:bodyPr/>
          <a:lstStyle/>
          <a:p>
            <a:fld id="{F593A230-BB00-9B46-863C-3C49F69DE62F}" type="datetimeFigureOut">
              <a:rPr lang="en-TH" smtClean="0"/>
              <a:t>3/3/2020 R</a:t>
            </a:fld>
            <a:endParaRPr lang="en-TH"/>
          </a:p>
        </p:txBody>
      </p:sp>
      <p:sp>
        <p:nvSpPr>
          <p:cNvPr id="5" name="Footer Placeholder 4">
            <a:extLst>
              <a:ext uri="{FF2B5EF4-FFF2-40B4-BE49-F238E27FC236}">
                <a16:creationId xmlns:a16="http://schemas.microsoft.com/office/drawing/2014/main" id="{2650CD39-46F8-9F4D-A393-9C3260AC9BA0}"/>
              </a:ext>
            </a:extLst>
          </p:cNvPr>
          <p:cNvSpPr>
            <a:spLocks noGrp="1"/>
          </p:cNvSpPr>
          <p:nvPr>
            <p:ph type="ftr" sz="quarter" idx="11"/>
          </p:nvPr>
        </p:nvSpPr>
        <p:spPr/>
        <p:txBody>
          <a:bodyPr/>
          <a:lstStyle/>
          <a:p>
            <a:endParaRPr lang="en-TH"/>
          </a:p>
        </p:txBody>
      </p:sp>
      <p:sp>
        <p:nvSpPr>
          <p:cNvPr id="6" name="Slide Number Placeholder 5">
            <a:extLst>
              <a:ext uri="{FF2B5EF4-FFF2-40B4-BE49-F238E27FC236}">
                <a16:creationId xmlns:a16="http://schemas.microsoft.com/office/drawing/2014/main" id="{587F9355-1EAB-4A41-95B1-95FEFF171F20}"/>
              </a:ext>
            </a:extLst>
          </p:cNvPr>
          <p:cNvSpPr>
            <a:spLocks noGrp="1"/>
          </p:cNvSpPr>
          <p:nvPr>
            <p:ph type="sldNum" sz="quarter" idx="12"/>
          </p:nvPr>
        </p:nvSpPr>
        <p:spPr/>
        <p:txBody>
          <a:bodyPr/>
          <a:lstStyle/>
          <a:p>
            <a:fld id="{0D2D3694-EC2B-D543-B166-6227E8A3F4D2}" type="slidenum">
              <a:rPr lang="en-TH" smtClean="0"/>
              <a:t>‹#›</a:t>
            </a:fld>
            <a:endParaRPr lang="en-TH"/>
          </a:p>
        </p:txBody>
      </p:sp>
    </p:spTree>
    <p:extLst>
      <p:ext uri="{BB962C8B-B14F-4D97-AF65-F5344CB8AC3E}">
        <p14:creationId xmlns:p14="http://schemas.microsoft.com/office/powerpoint/2010/main" val="696162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5A8E8-9568-4241-9CB2-703A89AE147A}"/>
              </a:ext>
            </a:extLst>
          </p:cNvPr>
          <p:cNvSpPr>
            <a:spLocks noGrp="1"/>
          </p:cNvSpPr>
          <p:nvPr>
            <p:ph type="title"/>
          </p:nvPr>
        </p:nvSpPr>
        <p:spPr/>
        <p:txBody>
          <a:bodyPr/>
          <a:lstStyle/>
          <a:p>
            <a:r>
              <a:rPr lang="en-US"/>
              <a:t>Click to edit Master title style</a:t>
            </a:r>
            <a:endParaRPr lang="en-TH"/>
          </a:p>
        </p:txBody>
      </p:sp>
      <p:sp>
        <p:nvSpPr>
          <p:cNvPr id="3" name="Content Placeholder 2">
            <a:extLst>
              <a:ext uri="{FF2B5EF4-FFF2-40B4-BE49-F238E27FC236}">
                <a16:creationId xmlns:a16="http://schemas.microsoft.com/office/drawing/2014/main" id="{8D14A689-5094-6D47-AF5E-BF2DBF0383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Date Placeholder 3">
            <a:extLst>
              <a:ext uri="{FF2B5EF4-FFF2-40B4-BE49-F238E27FC236}">
                <a16:creationId xmlns:a16="http://schemas.microsoft.com/office/drawing/2014/main" id="{8056A33E-EB9B-CC4E-A781-AF5C4FAE8F4C}"/>
              </a:ext>
            </a:extLst>
          </p:cNvPr>
          <p:cNvSpPr>
            <a:spLocks noGrp="1"/>
          </p:cNvSpPr>
          <p:nvPr>
            <p:ph type="dt" sz="half" idx="10"/>
          </p:nvPr>
        </p:nvSpPr>
        <p:spPr/>
        <p:txBody>
          <a:bodyPr/>
          <a:lstStyle/>
          <a:p>
            <a:fld id="{F593A230-BB00-9B46-863C-3C49F69DE62F}" type="datetimeFigureOut">
              <a:rPr lang="en-TH" smtClean="0"/>
              <a:t>3/3/2020 R</a:t>
            </a:fld>
            <a:endParaRPr lang="en-TH"/>
          </a:p>
        </p:txBody>
      </p:sp>
      <p:sp>
        <p:nvSpPr>
          <p:cNvPr id="5" name="Footer Placeholder 4">
            <a:extLst>
              <a:ext uri="{FF2B5EF4-FFF2-40B4-BE49-F238E27FC236}">
                <a16:creationId xmlns:a16="http://schemas.microsoft.com/office/drawing/2014/main" id="{E5DC5E4E-28E1-BB4A-9390-93F0FB28454F}"/>
              </a:ext>
            </a:extLst>
          </p:cNvPr>
          <p:cNvSpPr>
            <a:spLocks noGrp="1"/>
          </p:cNvSpPr>
          <p:nvPr>
            <p:ph type="ftr" sz="quarter" idx="11"/>
          </p:nvPr>
        </p:nvSpPr>
        <p:spPr/>
        <p:txBody>
          <a:bodyPr/>
          <a:lstStyle/>
          <a:p>
            <a:endParaRPr lang="en-TH"/>
          </a:p>
        </p:txBody>
      </p:sp>
      <p:sp>
        <p:nvSpPr>
          <p:cNvPr id="6" name="Slide Number Placeholder 5">
            <a:extLst>
              <a:ext uri="{FF2B5EF4-FFF2-40B4-BE49-F238E27FC236}">
                <a16:creationId xmlns:a16="http://schemas.microsoft.com/office/drawing/2014/main" id="{C3E97EB9-3256-0341-8CC9-CFB2FB0A73A1}"/>
              </a:ext>
            </a:extLst>
          </p:cNvPr>
          <p:cNvSpPr>
            <a:spLocks noGrp="1"/>
          </p:cNvSpPr>
          <p:nvPr>
            <p:ph type="sldNum" sz="quarter" idx="12"/>
          </p:nvPr>
        </p:nvSpPr>
        <p:spPr/>
        <p:txBody>
          <a:bodyPr/>
          <a:lstStyle/>
          <a:p>
            <a:fld id="{0D2D3694-EC2B-D543-B166-6227E8A3F4D2}" type="slidenum">
              <a:rPr lang="en-TH" smtClean="0"/>
              <a:t>‹#›</a:t>
            </a:fld>
            <a:endParaRPr lang="en-TH"/>
          </a:p>
        </p:txBody>
      </p:sp>
    </p:spTree>
    <p:extLst>
      <p:ext uri="{BB962C8B-B14F-4D97-AF65-F5344CB8AC3E}">
        <p14:creationId xmlns:p14="http://schemas.microsoft.com/office/powerpoint/2010/main" val="3623272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25956-90CB-464F-8499-F883AF48A2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TH"/>
          </a:p>
        </p:txBody>
      </p:sp>
      <p:sp>
        <p:nvSpPr>
          <p:cNvPr id="3" name="Text Placeholder 2">
            <a:extLst>
              <a:ext uri="{FF2B5EF4-FFF2-40B4-BE49-F238E27FC236}">
                <a16:creationId xmlns:a16="http://schemas.microsoft.com/office/drawing/2014/main" id="{5C370328-8780-644D-837F-559D315DCC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6341C7-2735-E145-9AD4-C03430186AA2}"/>
              </a:ext>
            </a:extLst>
          </p:cNvPr>
          <p:cNvSpPr>
            <a:spLocks noGrp="1"/>
          </p:cNvSpPr>
          <p:nvPr>
            <p:ph type="dt" sz="half" idx="10"/>
          </p:nvPr>
        </p:nvSpPr>
        <p:spPr/>
        <p:txBody>
          <a:bodyPr/>
          <a:lstStyle/>
          <a:p>
            <a:fld id="{F593A230-BB00-9B46-863C-3C49F69DE62F}" type="datetimeFigureOut">
              <a:rPr lang="en-TH" smtClean="0"/>
              <a:t>3/3/2020 R</a:t>
            </a:fld>
            <a:endParaRPr lang="en-TH"/>
          </a:p>
        </p:txBody>
      </p:sp>
      <p:sp>
        <p:nvSpPr>
          <p:cNvPr id="5" name="Footer Placeholder 4">
            <a:extLst>
              <a:ext uri="{FF2B5EF4-FFF2-40B4-BE49-F238E27FC236}">
                <a16:creationId xmlns:a16="http://schemas.microsoft.com/office/drawing/2014/main" id="{D6FEE258-1A71-2347-A3A8-FD0915A4BEAC}"/>
              </a:ext>
            </a:extLst>
          </p:cNvPr>
          <p:cNvSpPr>
            <a:spLocks noGrp="1"/>
          </p:cNvSpPr>
          <p:nvPr>
            <p:ph type="ftr" sz="quarter" idx="11"/>
          </p:nvPr>
        </p:nvSpPr>
        <p:spPr/>
        <p:txBody>
          <a:bodyPr/>
          <a:lstStyle/>
          <a:p>
            <a:endParaRPr lang="en-TH"/>
          </a:p>
        </p:txBody>
      </p:sp>
      <p:sp>
        <p:nvSpPr>
          <p:cNvPr id="6" name="Slide Number Placeholder 5">
            <a:extLst>
              <a:ext uri="{FF2B5EF4-FFF2-40B4-BE49-F238E27FC236}">
                <a16:creationId xmlns:a16="http://schemas.microsoft.com/office/drawing/2014/main" id="{2B6A1496-83C0-A441-9D31-F2B69D37ABFD}"/>
              </a:ext>
            </a:extLst>
          </p:cNvPr>
          <p:cNvSpPr>
            <a:spLocks noGrp="1"/>
          </p:cNvSpPr>
          <p:nvPr>
            <p:ph type="sldNum" sz="quarter" idx="12"/>
          </p:nvPr>
        </p:nvSpPr>
        <p:spPr/>
        <p:txBody>
          <a:bodyPr/>
          <a:lstStyle/>
          <a:p>
            <a:fld id="{0D2D3694-EC2B-D543-B166-6227E8A3F4D2}" type="slidenum">
              <a:rPr lang="en-TH" smtClean="0"/>
              <a:t>‹#›</a:t>
            </a:fld>
            <a:endParaRPr lang="en-TH"/>
          </a:p>
        </p:txBody>
      </p:sp>
    </p:spTree>
    <p:extLst>
      <p:ext uri="{BB962C8B-B14F-4D97-AF65-F5344CB8AC3E}">
        <p14:creationId xmlns:p14="http://schemas.microsoft.com/office/powerpoint/2010/main" val="526442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FF5D7-7149-F849-ACD7-1C60A8EA2935}"/>
              </a:ext>
            </a:extLst>
          </p:cNvPr>
          <p:cNvSpPr>
            <a:spLocks noGrp="1"/>
          </p:cNvSpPr>
          <p:nvPr>
            <p:ph type="title"/>
          </p:nvPr>
        </p:nvSpPr>
        <p:spPr/>
        <p:txBody>
          <a:bodyPr/>
          <a:lstStyle/>
          <a:p>
            <a:r>
              <a:rPr lang="en-US"/>
              <a:t>Click to edit Master title style</a:t>
            </a:r>
            <a:endParaRPr lang="en-TH"/>
          </a:p>
        </p:txBody>
      </p:sp>
      <p:sp>
        <p:nvSpPr>
          <p:cNvPr id="3" name="Content Placeholder 2">
            <a:extLst>
              <a:ext uri="{FF2B5EF4-FFF2-40B4-BE49-F238E27FC236}">
                <a16:creationId xmlns:a16="http://schemas.microsoft.com/office/drawing/2014/main" id="{9D9934B9-F3EB-784D-A935-14199D654F1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Content Placeholder 3">
            <a:extLst>
              <a:ext uri="{FF2B5EF4-FFF2-40B4-BE49-F238E27FC236}">
                <a16:creationId xmlns:a16="http://schemas.microsoft.com/office/drawing/2014/main" id="{698769B5-9330-D547-9ACE-FC45104D10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5" name="Date Placeholder 4">
            <a:extLst>
              <a:ext uri="{FF2B5EF4-FFF2-40B4-BE49-F238E27FC236}">
                <a16:creationId xmlns:a16="http://schemas.microsoft.com/office/drawing/2014/main" id="{144A74D9-D9AC-C04F-8659-443328ACA0B3}"/>
              </a:ext>
            </a:extLst>
          </p:cNvPr>
          <p:cNvSpPr>
            <a:spLocks noGrp="1"/>
          </p:cNvSpPr>
          <p:nvPr>
            <p:ph type="dt" sz="half" idx="10"/>
          </p:nvPr>
        </p:nvSpPr>
        <p:spPr/>
        <p:txBody>
          <a:bodyPr/>
          <a:lstStyle/>
          <a:p>
            <a:fld id="{F593A230-BB00-9B46-863C-3C49F69DE62F}" type="datetimeFigureOut">
              <a:rPr lang="en-TH" smtClean="0"/>
              <a:t>3/3/2020 R</a:t>
            </a:fld>
            <a:endParaRPr lang="en-TH"/>
          </a:p>
        </p:txBody>
      </p:sp>
      <p:sp>
        <p:nvSpPr>
          <p:cNvPr id="6" name="Footer Placeholder 5">
            <a:extLst>
              <a:ext uri="{FF2B5EF4-FFF2-40B4-BE49-F238E27FC236}">
                <a16:creationId xmlns:a16="http://schemas.microsoft.com/office/drawing/2014/main" id="{B81B6837-2BE6-8B4A-BA63-DAF4E88E46D2}"/>
              </a:ext>
            </a:extLst>
          </p:cNvPr>
          <p:cNvSpPr>
            <a:spLocks noGrp="1"/>
          </p:cNvSpPr>
          <p:nvPr>
            <p:ph type="ftr" sz="quarter" idx="11"/>
          </p:nvPr>
        </p:nvSpPr>
        <p:spPr/>
        <p:txBody>
          <a:bodyPr/>
          <a:lstStyle/>
          <a:p>
            <a:endParaRPr lang="en-TH"/>
          </a:p>
        </p:txBody>
      </p:sp>
      <p:sp>
        <p:nvSpPr>
          <p:cNvPr id="7" name="Slide Number Placeholder 6">
            <a:extLst>
              <a:ext uri="{FF2B5EF4-FFF2-40B4-BE49-F238E27FC236}">
                <a16:creationId xmlns:a16="http://schemas.microsoft.com/office/drawing/2014/main" id="{93DF3039-3942-D242-81D3-BB466BE730C1}"/>
              </a:ext>
            </a:extLst>
          </p:cNvPr>
          <p:cNvSpPr>
            <a:spLocks noGrp="1"/>
          </p:cNvSpPr>
          <p:nvPr>
            <p:ph type="sldNum" sz="quarter" idx="12"/>
          </p:nvPr>
        </p:nvSpPr>
        <p:spPr/>
        <p:txBody>
          <a:bodyPr/>
          <a:lstStyle/>
          <a:p>
            <a:fld id="{0D2D3694-EC2B-D543-B166-6227E8A3F4D2}" type="slidenum">
              <a:rPr lang="en-TH" smtClean="0"/>
              <a:t>‹#›</a:t>
            </a:fld>
            <a:endParaRPr lang="en-TH"/>
          </a:p>
        </p:txBody>
      </p:sp>
    </p:spTree>
    <p:extLst>
      <p:ext uri="{BB962C8B-B14F-4D97-AF65-F5344CB8AC3E}">
        <p14:creationId xmlns:p14="http://schemas.microsoft.com/office/powerpoint/2010/main" val="2603841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A6A7C-F4FC-C545-BDF7-2F2C1008DD7A}"/>
              </a:ext>
            </a:extLst>
          </p:cNvPr>
          <p:cNvSpPr>
            <a:spLocks noGrp="1"/>
          </p:cNvSpPr>
          <p:nvPr>
            <p:ph type="title"/>
          </p:nvPr>
        </p:nvSpPr>
        <p:spPr>
          <a:xfrm>
            <a:off x="839788" y="365125"/>
            <a:ext cx="10515600" cy="1325563"/>
          </a:xfrm>
        </p:spPr>
        <p:txBody>
          <a:bodyPr/>
          <a:lstStyle/>
          <a:p>
            <a:r>
              <a:rPr lang="en-US"/>
              <a:t>Click to edit Master title style</a:t>
            </a:r>
            <a:endParaRPr lang="en-TH"/>
          </a:p>
        </p:txBody>
      </p:sp>
      <p:sp>
        <p:nvSpPr>
          <p:cNvPr id="3" name="Text Placeholder 2">
            <a:extLst>
              <a:ext uri="{FF2B5EF4-FFF2-40B4-BE49-F238E27FC236}">
                <a16:creationId xmlns:a16="http://schemas.microsoft.com/office/drawing/2014/main" id="{D84B8FE6-1FF2-9847-8B03-A0EA2396C22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F4EA39-D104-9741-AC86-75C92552FDE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5" name="Text Placeholder 4">
            <a:extLst>
              <a:ext uri="{FF2B5EF4-FFF2-40B4-BE49-F238E27FC236}">
                <a16:creationId xmlns:a16="http://schemas.microsoft.com/office/drawing/2014/main" id="{543D2F60-713D-034F-9441-69D634AFA6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5924E73-9A68-4D4A-9BB5-0F595E01F22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7" name="Date Placeholder 6">
            <a:extLst>
              <a:ext uri="{FF2B5EF4-FFF2-40B4-BE49-F238E27FC236}">
                <a16:creationId xmlns:a16="http://schemas.microsoft.com/office/drawing/2014/main" id="{B066F26F-2DAA-A849-8950-6187563EE3B0}"/>
              </a:ext>
            </a:extLst>
          </p:cNvPr>
          <p:cNvSpPr>
            <a:spLocks noGrp="1"/>
          </p:cNvSpPr>
          <p:nvPr>
            <p:ph type="dt" sz="half" idx="10"/>
          </p:nvPr>
        </p:nvSpPr>
        <p:spPr/>
        <p:txBody>
          <a:bodyPr/>
          <a:lstStyle/>
          <a:p>
            <a:fld id="{F593A230-BB00-9B46-863C-3C49F69DE62F}" type="datetimeFigureOut">
              <a:rPr lang="en-TH" smtClean="0"/>
              <a:t>3/3/2020 R</a:t>
            </a:fld>
            <a:endParaRPr lang="en-TH"/>
          </a:p>
        </p:txBody>
      </p:sp>
      <p:sp>
        <p:nvSpPr>
          <p:cNvPr id="8" name="Footer Placeholder 7">
            <a:extLst>
              <a:ext uri="{FF2B5EF4-FFF2-40B4-BE49-F238E27FC236}">
                <a16:creationId xmlns:a16="http://schemas.microsoft.com/office/drawing/2014/main" id="{E922A06D-1AB2-5646-B330-966929787C36}"/>
              </a:ext>
            </a:extLst>
          </p:cNvPr>
          <p:cNvSpPr>
            <a:spLocks noGrp="1"/>
          </p:cNvSpPr>
          <p:nvPr>
            <p:ph type="ftr" sz="quarter" idx="11"/>
          </p:nvPr>
        </p:nvSpPr>
        <p:spPr/>
        <p:txBody>
          <a:bodyPr/>
          <a:lstStyle/>
          <a:p>
            <a:endParaRPr lang="en-TH"/>
          </a:p>
        </p:txBody>
      </p:sp>
      <p:sp>
        <p:nvSpPr>
          <p:cNvPr id="9" name="Slide Number Placeholder 8">
            <a:extLst>
              <a:ext uri="{FF2B5EF4-FFF2-40B4-BE49-F238E27FC236}">
                <a16:creationId xmlns:a16="http://schemas.microsoft.com/office/drawing/2014/main" id="{3B007169-8EE7-3447-9434-651D40177A7A}"/>
              </a:ext>
            </a:extLst>
          </p:cNvPr>
          <p:cNvSpPr>
            <a:spLocks noGrp="1"/>
          </p:cNvSpPr>
          <p:nvPr>
            <p:ph type="sldNum" sz="quarter" idx="12"/>
          </p:nvPr>
        </p:nvSpPr>
        <p:spPr/>
        <p:txBody>
          <a:bodyPr/>
          <a:lstStyle/>
          <a:p>
            <a:fld id="{0D2D3694-EC2B-D543-B166-6227E8A3F4D2}" type="slidenum">
              <a:rPr lang="en-TH" smtClean="0"/>
              <a:t>‹#›</a:t>
            </a:fld>
            <a:endParaRPr lang="en-TH"/>
          </a:p>
        </p:txBody>
      </p:sp>
    </p:spTree>
    <p:extLst>
      <p:ext uri="{BB962C8B-B14F-4D97-AF65-F5344CB8AC3E}">
        <p14:creationId xmlns:p14="http://schemas.microsoft.com/office/powerpoint/2010/main" val="3231724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C3803-920C-B44C-AD47-29E166D81AE3}"/>
              </a:ext>
            </a:extLst>
          </p:cNvPr>
          <p:cNvSpPr>
            <a:spLocks noGrp="1"/>
          </p:cNvSpPr>
          <p:nvPr>
            <p:ph type="title"/>
          </p:nvPr>
        </p:nvSpPr>
        <p:spPr/>
        <p:txBody>
          <a:bodyPr/>
          <a:lstStyle/>
          <a:p>
            <a:r>
              <a:rPr lang="en-US"/>
              <a:t>Click to edit Master title style</a:t>
            </a:r>
            <a:endParaRPr lang="en-TH"/>
          </a:p>
        </p:txBody>
      </p:sp>
      <p:sp>
        <p:nvSpPr>
          <p:cNvPr id="3" name="Date Placeholder 2">
            <a:extLst>
              <a:ext uri="{FF2B5EF4-FFF2-40B4-BE49-F238E27FC236}">
                <a16:creationId xmlns:a16="http://schemas.microsoft.com/office/drawing/2014/main" id="{FE2FA1C2-70BB-6E46-A483-761372F81090}"/>
              </a:ext>
            </a:extLst>
          </p:cNvPr>
          <p:cNvSpPr>
            <a:spLocks noGrp="1"/>
          </p:cNvSpPr>
          <p:nvPr>
            <p:ph type="dt" sz="half" idx="10"/>
          </p:nvPr>
        </p:nvSpPr>
        <p:spPr/>
        <p:txBody>
          <a:bodyPr/>
          <a:lstStyle/>
          <a:p>
            <a:fld id="{F593A230-BB00-9B46-863C-3C49F69DE62F}" type="datetimeFigureOut">
              <a:rPr lang="en-TH" smtClean="0"/>
              <a:t>3/3/2020 R</a:t>
            </a:fld>
            <a:endParaRPr lang="en-TH"/>
          </a:p>
        </p:txBody>
      </p:sp>
      <p:sp>
        <p:nvSpPr>
          <p:cNvPr id="4" name="Footer Placeholder 3">
            <a:extLst>
              <a:ext uri="{FF2B5EF4-FFF2-40B4-BE49-F238E27FC236}">
                <a16:creationId xmlns:a16="http://schemas.microsoft.com/office/drawing/2014/main" id="{2B3D52CA-CCF1-D446-8038-42270079E76E}"/>
              </a:ext>
            </a:extLst>
          </p:cNvPr>
          <p:cNvSpPr>
            <a:spLocks noGrp="1"/>
          </p:cNvSpPr>
          <p:nvPr>
            <p:ph type="ftr" sz="quarter" idx="11"/>
          </p:nvPr>
        </p:nvSpPr>
        <p:spPr/>
        <p:txBody>
          <a:bodyPr/>
          <a:lstStyle/>
          <a:p>
            <a:endParaRPr lang="en-TH"/>
          </a:p>
        </p:txBody>
      </p:sp>
      <p:sp>
        <p:nvSpPr>
          <p:cNvPr id="5" name="Slide Number Placeholder 4">
            <a:extLst>
              <a:ext uri="{FF2B5EF4-FFF2-40B4-BE49-F238E27FC236}">
                <a16:creationId xmlns:a16="http://schemas.microsoft.com/office/drawing/2014/main" id="{105A082F-44FE-884F-950C-DC767A74BC36}"/>
              </a:ext>
            </a:extLst>
          </p:cNvPr>
          <p:cNvSpPr>
            <a:spLocks noGrp="1"/>
          </p:cNvSpPr>
          <p:nvPr>
            <p:ph type="sldNum" sz="quarter" idx="12"/>
          </p:nvPr>
        </p:nvSpPr>
        <p:spPr/>
        <p:txBody>
          <a:bodyPr/>
          <a:lstStyle/>
          <a:p>
            <a:fld id="{0D2D3694-EC2B-D543-B166-6227E8A3F4D2}" type="slidenum">
              <a:rPr lang="en-TH" smtClean="0"/>
              <a:t>‹#›</a:t>
            </a:fld>
            <a:endParaRPr lang="en-TH"/>
          </a:p>
        </p:txBody>
      </p:sp>
    </p:spTree>
    <p:extLst>
      <p:ext uri="{BB962C8B-B14F-4D97-AF65-F5344CB8AC3E}">
        <p14:creationId xmlns:p14="http://schemas.microsoft.com/office/powerpoint/2010/main" val="20472918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22D72F-3092-E84C-9467-17A5D1790C34}"/>
              </a:ext>
            </a:extLst>
          </p:cNvPr>
          <p:cNvSpPr>
            <a:spLocks noGrp="1"/>
          </p:cNvSpPr>
          <p:nvPr>
            <p:ph type="dt" sz="half" idx="10"/>
          </p:nvPr>
        </p:nvSpPr>
        <p:spPr/>
        <p:txBody>
          <a:bodyPr/>
          <a:lstStyle/>
          <a:p>
            <a:fld id="{F593A230-BB00-9B46-863C-3C49F69DE62F}" type="datetimeFigureOut">
              <a:rPr lang="en-TH" smtClean="0"/>
              <a:t>3/3/2020 R</a:t>
            </a:fld>
            <a:endParaRPr lang="en-TH"/>
          </a:p>
        </p:txBody>
      </p:sp>
      <p:sp>
        <p:nvSpPr>
          <p:cNvPr id="3" name="Footer Placeholder 2">
            <a:extLst>
              <a:ext uri="{FF2B5EF4-FFF2-40B4-BE49-F238E27FC236}">
                <a16:creationId xmlns:a16="http://schemas.microsoft.com/office/drawing/2014/main" id="{C057E0AF-54BA-6642-877F-CD08F0E7AE9B}"/>
              </a:ext>
            </a:extLst>
          </p:cNvPr>
          <p:cNvSpPr>
            <a:spLocks noGrp="1"/>
          </p:cNvSpPr>
          <p:nvPr>
            <p:ph type="ftr" sz="quarter" idx="11"/>
          </p:nvPr>
        </p:nvSpPr>
        <p:spPr/>
        <p:txBody>
          <a:bodyPr/>
          <a:lstStyle/>
          <a:p>
            <a:endParaRPr lang="en-TH"/>
          </a:p>
        </p:txBody>
      </p:sp>
      <p:sp>
        <p:nvSpPr>
          <p:cNvPr id="4" name="Slide Number Placeholder 3">
            <a:extLst>
              <a:ext uri="{FF2B5EF4-FFF2-40B4-BE49-F238E27FC236}">
                <a16:creationId xmlns:a16="http://schemas.microsoft.com/office/drawing/2014/main" id="{053678A1-7662-5C41-A11F-2290C36067DC}"/>
              </a:ext>
            </a:extLst>
          </p:cNvPr>
          <p:cNvSpPr>
            <a:spLocks noGrp="1"/>
          </p:cNvSpPr>
          <p:nvPr>
            <p:ph type="sldNum" sz="quarter" idx="12"/>
          </p:nvPr>
        </p:nvSpPr>
        <p:spPr/>
        <p:txBody>
          <a:bodyPr/>
          <a:lstStyle/>
          <a:p>
            <a:fld id="{0D2D3694-EC2B-D543-B166-6227E8A3F4D2}" type="slidenum">
              <a:rPr lang="en-TH" smtClean="0"/>
              <a:t>‹#›</a:t>
            </a:fld>
            <a:endParaRPr lang="en-TH"/>
          </a:p>
        </p:txBody>
      </p:sp>
    </p:spTree>
    <p:extLst>
      <p:ext uri="{BB962C8B-B14F-4D97-AF65-F5344CB8AC3E}">
        <p14:creationId xmlns:p14="http://schemas.microsoft.com/office/powerpoint/2010/main" val="8662714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7E891-7CBE-2A41-B34E-3C72F7A083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H"/>
          </a:p>
        </p:txBody>
      </p:sp>
      <p:sp>
        <p:nvSpPr>
          <p:cNvPr id="3" name="Content Placeholder 2">
            <a:extLst>
              <a:ext uri="{FF2B5EF4-FFF2-40B4-BE49-F238E27FC236}">
                <a16:creationId xmlns:a16="http://schemas.microsoft.com/office/drawing/2014/main" id="{131EF488-7F6A-0E4E-B82D-9E8B6DE6AF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Text Placeholder 3">
            <a:extLst>
              <a:ext uri="{FF2B5EF4-FFF2-40B4-BE49-F238E27FC236}">
                <a16:creationId xmlns:a16="http://schemas.microsoft.com/office/drawing/2014/main" id="{752569FE-5C26-EB4A-8A39-3D9C1238C7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C42A54-DF62-3C4B-A503-C98BFC5505B7}"/>
              </a:ext>
            </a:extLst>
          </p:cNvPr>
          <p:cNvSpPr>
            <a:spLocks noGrp="1"/>
          </p:cNvSpPr>
          <p:nvPr>
            <p:ph type="dt" sz="half" idx="10"/>
          </p:nvPr>
        </p:nvSpPr>
        <p:spPr/>
        <p:txBody>
          <a:bodyPr/>
          <a:lstStyle/>
          <a:p>
            <a:fld id="{F593A230-BB00-9B46-863C-3C49F69DE62F}" type="datetimeFigureOut">
              <a:rPr lang="en-TH" smtClean="0"/>
              <a:t>3/3/2020 R</a:t>
            </a:fld>
            <a:endParaRPr lang="en-TH"/>
          </a:p>
        </p:txBody>
      </p:sp>
      <p:sp>
        <p:nvSpPr>
          <p:cNvPr id="6" name="Footer Placeholder 5">
            <a:extLst>
              <a:ext uri="{FF2B5EF4-FFF2-40B4-BE49-F238E27FC236}">
                <a16:creationId xmlns:a16="http://schemas.microsoft.com/office/drawing/2014/main" id="{4A30F348-FF6B-2646-9BBF-58A788070C6B}"/>
              </a:ext>
            </a:extLst>
          </p:cNvPr>
          <p:cNvSpPr>
            <a:spLocks noGrp="1"/>
          </p:cNvSpPr>
          <p:nvPr>
            <p:ph type="ftr" sz="quarter" idx="11"/>
          </p:nvPr>
        </p:nvSpPr>
        <p:spPr/>
        <p:txBody>
          <a:bodyPr/>
          <a:lstStyle/>
          <a:p>
            <a:endParaRPr lang="en-TH"/>
          </a:p>
        </p:txBody>
      </p:sp>
      <p:sp>
        <p:nvSpPr>
          <p:cNvPr id="7" name="Slide Number Placeholder 6">
            <a:extLst>
              <a:ext uri="{FF2B5EF4-FFF2-40B4-BE49-F238E27FC236}">
                <a16:creationId xmlns:a16="http://schemas.microsoft.com/office/drawing/2014/main" id="{BF52DEF2-99AE-9246-9A68-E642B55B4B9A}"/>
              </a:ext>
            </a:extLst>
          </p:cNvPr>
          <p:cNvSpPr>
            <a:spLocks noGrp="1"/>
          </p:cNvSpPr>
          <p:nvPr>
            <p:ph type="sldNum" sz="quarter" idx="12"/>
          </p:nvPr>
        </p:nvSpPr>
        <p:spPr/>
        <p:txBody>
          <a:bodyPr/>
          <a:lstStyle/>
          <a:p>
            <a:fld id="{0D2D3694-EC2B-D543-B166-6227E8A3F4D2}" type="slidenum">
              <a:rPr lang="en-TH" smtClean="0"/>
              <a:t>‹#›</a:t>
            </a:fld>
            <a:endParaRPr lang="en-TH"/>
          </a:p>
        </p:txBody>
      </p:sp>
    </p:spTree>
    <p:extLst>
      <p:ext uri="{BB962C8B-B14F-4D97-AF65-F5344CB8AC3E}">
        <p14:creationId xmlns:p14="http://schemas.microsoft.com/office/powerpoint/2010/main" val="19053561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21092-A87A-C44C-8278-1BBD69A587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H"/>
          </a:p>
        </p:txBody>
      </p:sp>
      <p:sp>
        <p:nvSpPr>
          <p:cNvPr id="3" name="Picture Placeholder 2">
            <a:extLst>
              <a:ext uri="{FF2B5EF4-FFF2-40B4-BE49-F238E27FC236}">
                <a16:creationId xmlns:a16="http://schemas.microsoft.com/office/drawing/2014/main" id="{BADC3D08-19B8-6D4E-BD26-6B0B07F6CA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TH"/>
          </a:p>
        </p:txBody>
      </p:sp>
      <p:sp>
        <p:nvSpPr>
          <p:cNvPr id="4" name="Text Placeholder 3">
            <a:extLst>
              <a:ext uri="{FF2B5EF4-FFF2-40B4-BE49-F238E27FC236}">
                <a16:creationId xmlns:a16="http://schemas.microsoft.com/office/drawing/2014/main" id="{09ECFA1B-B71B-F44B-A2F7-CDF1009421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562C07-780B-3444-9312-62984A718F62}"/>
              </a:ext>
            </a:extLst>
          </p:cNvPr>
          <p:cNvSpPr>
            <a:spLocks noGrp="1"/>
          </p:cNvSpPr>
          <p:nvPr>
            <p:ph type="dt" sz="half" idx="10"/>
          </p:nvPr>
        </p:nvSpPr>
        <p:spPr/>
        <p:txBody>
          <a:bodyPr/>
          <a:lstStyle/>
          <a:p>
            <a:fld id="{F593A230-BB00-9B46-863C-3C49F69DE62F}" type="datetimeFigureOut">
              <a:rPr lang="en-TH" smtClean="0"/>
              <a:t>3/3/2020 R</a:t>
            </a:fld>
            <a:endParaRPr lang="en-TH"/>
          </a:p>
        </p:txBody>
      </p:sp>
      <p:sp>
        <p:nvSpPr>
          <p:cNvPr id="6" name="Footer Placeholder 5">
            <a:extLst>
              <a:ext uri="{FF2B5EF4-FFF2-40B4-BE49-F238E27FC236}">
                <a16:creationId xmlns:a16="http://schemas.microsoft.com/office/drawing/2014/main" id="{64EC2A48-7ECD-154F-B2EF-FE5E3D92FEDC}"/>
              </a:ext>
            </a:extLst>
          </p:cNvPr>
          <p:cNvSpPr>
            <a:spLocks noGrp="1"/>
          </p:cNvSpPr>
          <p:nvPr>
            <p:ph type="ftr" sz="quarter" idx="11"/>
          </p:nvPr>
        </p:nvSpPr>
        <p:spPr/>
        <p:txBody>
          <a:bodyPr/>
          <a:lstStyle/>
          <a:p>
            <a:endParaRPr lang="en-TH"/>
          </a:p>
        </p:txBody>
      </p:sp>
      <p:sp>
        <p:nvSpPr>
          <p:cNvPr id="7" name="Slide Number Placeholder 6">
            <a:extLst>
              <a:ext uri="{FF2B5EF4-FFF2-40B4-BE49-F238E27FC236}">
                <a16:creationId xmlns:a16="http://schemas.microsoft.com/office/drawing/2014/main" id="{61FBFE5A-0602-694A-81D8-E2362FDCFFF6}"/>
              </a:ext>
            </a:extLst>
          </p:cNvPr>
          <p:cNvSpPr>
            <a:spLocks noGrp="1"/>
          </p:cNvSpPr>
          <p:nvPr>
            <p:ph type="sldNum" sz="quarter" idx="12"/>
          </p:nvPr>
        </p:nvSpPr>
        <p:spPr/>
        <p:txBody>
          <a:bodyPr/>
          <a:lstStyle/>
          <a:p>
            <a:fld id="{0D2D3694-EC2B-D543-B166-6227E8A3F4D2}" type="slidenum">
              <a:rPr lang="en-TH" smtClean="0"/>
              <a:t>‹#›</a:t>
            </a:fld>
            <a:endParaRPr lang="en-TH"/>
          </a:p>
        </p:txBody>
      </p:sp>
    </p:spTree>
    <p:extLst>
      <p:ext uri="{BB962C8B-B14F-4D97-AF65-F5344CB8AC3E}">
        <p14:creationId xmlns:p14="http://schemas.microsoft.com/office/powerpoint/2010/main" val="36841531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D9853C-9DC5-D94B-B520-9A77035F77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TH"/>
          </a:p>
        </p:txBody>
      </p:sp>
      <p:sp>
        <p:nvSpPr>
          <p:cNvPr id="3" name="Text Placeholder 2">
            <a:extLst>
              <a:ext uri="{FF2B5EF4-FFF2-40B4-BE49-F238E27FC236}">
                <a16:creationId xmlns:a16="http://schemas.microsoft.com/office/drawing/2014/main" id="{BD7E1FEA-D606-564E-B647-A420DA4D42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Date Placeholder 3">
            <a:extLst>
              <a:ext uri="{FF2B5EF4-FFF2-40B4-BE49-F238E27FC236}">
                <a16:creationId xmlns:a16="http://schemas.microsoft.com/office/drawing/2014/main" id="{A5074DA1-2816-0D46-BA14-A5D12D172D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93A230-BB00-9B46-863C-3C49F69DE62F}" type="datetimeFigureOut">
              <a:rPr lang="en-TH" smtClean="0"/>
              <a:t>3/3/2020 R</a:t>
            </a:fld>
            <a:endParaRPr lang="en-TH"/>
          </a:p>
        </p:txBody>
      </p:sp>
      <p:sp>
        <p:nvSpPr>
          <p:cNvPr id="5" name="Footer Placeholder 4">
            <a:extLst>
              <a:ext uri="{FF2B5EF4-FFF2-40B4-BE49-F238E27FC236}">
                <a16:creationId xmlns:a16="http://schemas.microsoft.com/office/drawing/2014/main" id="{362C5407-CD83-8E4C-ACF8-71D0C6A99D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TH"/>
          </a:p>
        </p:txBody>
      </p:sp>
      <p:sp>
        <p:nvSpPr>
          <p:cNvPr id="6" name="Slide Number Placeholder 5">
            <a:extLst>
              <a:ext uri="{FF2B5EF4-FFF2-40B4-BE49-F238E27FC236}">
                <a16:creationId xmlns:a16="http://schemas.microsoft.com/office/drawing/2014/main" id="{EF4AF23C-CF6D-1F4D-A72B-75C984472C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2D3694-EC2B-D543-B166-6227E8A3F4D2}" type="slidenum">
              <a:rPr lang="en-TH" smtClean="0"/>
              <a:t>‹#›</a:t>
            </a:fld>
            <a:endParaRPr lang="en-TH"/>
          </a:p>
        </p:txBody>
      </p:sp>
    </p:spTree>
    <p:extLst>
      <p:ext uri="{BB962C8B-B14F-4D97-AF65-F5344CB8AC3E}">
        <p14:creationId xmlns:p14="http://schemas.microsoft.com/office/powerpoint/2010/main" val="1043513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file:////var/folders/jm/j60jr0dx7fz_yn44w4rgmbfm0000gn/T/com.microsoft.Word/WebArchiveCopyPasteTempFiles/300px-BTS_Sukhumvit.jpg" TargetMode="External"/><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Sukhumvit_line" TargetMode="Externa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developer.foursquare.com/doc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4319B8-6466-8A4B-8F0F-071628D8A3E7}"/>
              </a:ext>
            </a:extLst>
          </p:cNvPr>
          <p:cNvPicPr>
            <a:picLocks noChangeAspect="1"/>
          </p:cNvPicPr>
          <p:nvPr/>
        </p:nvPicPr>
        <p:blipFill rotWithShape="1">
          <a:blip r:embed="rId2">
            <a:alphaModFix/>
          </a:blip>
          <a:srcRect t="15072" b="342"/>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D38A241E-0395-41E5-8607-BAA2799A43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4892040"/>
            <a:ext cx="12191999" cy="1965960"/>
          </a:xfrm>
          <a:prstGeom prst="rect">
            <a:avLst/>
          </a:prstGeom>
          <a:solidFill>
            <a:schemeClr val="bg1">
              <a:alpha val="72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979795E2-359D-6A43-AF95-17C16F45856C}"/>
              </a:ext>
            </a:extLst>
          </p:cNvPr>
          <p:cNvSpPr txBox="1"/>
          <p:nvPr/>
        </p:nvSpPr>
        <p:spPr>
          <a:xfrm>
            <a:off x="969264" y="5154168"/>
            <a:ext cx="6973204" cy="126187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700" dirty="0">
                <a:solidFill>
                  <a:schemeClr val="tx1">
                    <a:lumMod val="85000"/>
                    <a:lumOff val="15000"/>
                  </a:schemeClr>
                </a:solidFill>
                <a:latin typeface="+mj-lt"/>
                <a:ea typeface="+mj-ea"/>
                <a:cs typeface="+mj-cs"/>
              </a:rPr>
              <a:t>Bangkok Neighborhood Analysis along BTS Sukhumvit Line</a:t>
            </a:r>
          </a:p>
          <a:p>
            <a:pPr>
              <a:lnSpc>
                <a:spcPct val="90000"/>
              </a:lnSpc>
              <a:spcBef>
                <a:spcPct val="0"/>
              </a:spcBef>
              <a:spcAft>
                <a:spcPts val="600"/>
              </a:spcAft>
            </a:pPr>
            <a:endParaRPr lang="en-US" sz="3700" dirty="0">
              <a:solidFill>
                <a:schemeClr val="tx1">
                  <a:lumMod val="85000"/>
                  <a:lumOff val="15000"/>
                </a:schemeClr>
              </a:solidFill>
              <a:latin typeface="+mj-lt"/>
              <a:ea typeface="+mj-ea"/>
              <a:cs typeface="+mj-cs"/>
            </a:endParaRPr>
          </a:p>
        </p:txBody>
      </p:sp>
      <p:cxnSp>
        <p:nvCxnSpPr>
          <p:cNvPr id="12" name="Straight Connector 11">
            <a:extLst>
              <a:ext uri="{FF2B5EF4-FFF2-40B4-BE49-F238E27FC236}">
                <a16:creationId xmlns:a16="http://schemas.microsoft.com/office/drawing/2014/main" id="{CE352288-84AD-4CA8-BCD5-76C29D34E1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138160" y="5325066"/>
            <a:ext cx="0" cy="9144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31141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66D9-E1FE-6B4F-9D8E-08D3F0849D64}"/>
              </a:ext>
            </a:extLst>
          </p:cNvPr>
          <p:cNvSpPr>
            <a:spLocks noGrp="1"/>
          </p:cNvSpPr>
          <p:nvPr>
            <p:ph type="title"/>
          </p:nvPr>
        </p:nvSpPr>
        <p:spPr>
          <a:xfrm>
            <a:off x="838200" y="365125"/>
            <a:ext cx="10515600" cy="486213"/>
          </a:xfrm>
        </p:spPr>
        <p:txBody>
          <a:bodyPr>
            <a:normAutofit fontScale="90000"/>
          </a:bodyPr>
          <a:lstStyle/>
          <a:p>
            <a:r>
              <a:rPr lang="en-TH" dirty="0"/>
              <a:t>List of each cluster</a:t>
            </a:r>
          </a:p>
        </p:txBody>
      </p:sp>
      <p:pic>
        <p:nvPicPr>
          <p:cNvPr id="4" name="Picture 3" descr="A screenshot of a cell phone&#10;&#10;Description automatically generated">
            <a:extLst>
              <a:ext uri="{FF2B5EF4-FFF2-40B4-BE49-F238E27FC236}">
                <a16:creationId xmlns:a16="http://schemas.microsoft.com/office/drawing/2014/main" id="{07904E79-B37D-694A-BBB1-CD7D34BE623B}"/>
              </a:ext>
            </a:extLst>
          </p:cNvPr>
          <p:cNvPicPr/>
          <p:nvPr/>
        </p:nvPicPr>
        <p:blipFill>
          <a:blip r:embed="rId2"/>
          <a:stretch>
            <a:fillRect/>
          </a:stretch>
        </p:blipFill>
        <p:spPr>
          <a:xfrm>
            <a:off x="951404" y="1033868"/>
            <a:ext cx="10515599" cy="2223682"/>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513A2C65-226C-124A-9ED9-99A6C457235E}"/>
              </a:ext>
            </a:extLst>
          </p:cNvPr>
          <p:cNvPicPr/>
          <p:nvPr/>
        </p:nvPicPr>
        <p:blipFill>
          <a:blip r:embed="rId3"/>
          <a:stretch>
            <a:fillRect/>
          </a:stretch>
        </p:blipFill>
        <p:spPr>
          <a:xfrm>
            <a:off x="951403" y="3440080"/>
            <a:ext cx="10515599" cy="2632108"/>
          </a:xfrm>
          <a:prstGeom prst="rect">
            <a:avLst/>
          </a:prstGeom>
        </p:spPr>
      </p:pic>
    </p:spTree>
    <p:extLst>
      <p:ext uri="{BB962C8B-B14F-4D97-AF65-F5344CB8AC3E}">
        <p14:creationId xmlns:p14="http://schemas.microsoft.com/office/powerpoint/2010/main" val="2204993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66D9-E1FE-6B4F-9D8E-08D3F0849D64}"/>
              </a:ext>
            </a:extLst>
          </p:cNvPr>
          <p:cNvSpPr>
            <a:spLocks noGrp="1"/>
          </p:cNvSpPr>
          <p:nvPr>
            <p:ph type="title"/>
          </p:nvPr>
        </p:nvSpPr>
        <p:spPr>
          <a:xfrm>
            <a:off x="838200" y="365125"/>
            <a:ext cx="10515600" cy="486213"/>
          </a:xfrm>
        </p:spPr>
        <p:txBody>
          <a:bodyPr>
            <a:normAutofit fontScale="90000"/>
          </a:bodyPr>
          <a:lstStyle/>
          <a:p>
            <a:r>
              <a:rPr lang="en-TH" dirty="0"/>
              <a:t>List of each cluster</a:t>
            </a:r>
          </a:p>
        </p:txBody>
      </p:sp>
      <p:pic>
        <p:nvPicPr>
          <p:cNvPr id="6" name="Picture 5" descr="A screenshot of a cell phone&#10;&#10;Description automatically generated">
            <a:extLst>
              <a:ext uri="{FF2B5EF4-FFF2-40B4-BE49-F238E27FC236}">
                <a16:creationId xmlns:a16="http://schemas.microsoft.com/office/drawing/2014/main" id="{7A2E88FF-0306-7E4D-9229-A9B91E0A5AF1}"/>
              </a:ext>
            </a:extLst>
          </p:cNvPr>
          <p:cNvPicPr/>
          <p:nvPr/>
        </p:nvPicPr>
        <p:blipFill>
          <a:blip r:embed="rId2"/>
          <a:stretch>
            <a:fillRect/>
          </a:stretch>
        </p:blipFill>
        <p:spPr>
          <a:xfrm>
            <a:off x="838200" y="984249"/>
            <a:ext cx="10515600" cy="1973263"/>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4F1E21BE-6535-0B42-BF68-BFD508D4311E}"/>
              </a:ext>
            </a:extLst>
          </p:cNvPr>
          <p:cNvPicPr/>
          <p:nvPr/>
        </p:nvPicPr>
        <p:blipFill>
          <a:blip r:embed="rId3"/>
          <a:stretch>
            <a:fillRect/>
          </a:stretch>
        </p:blipFill>
        <p:spPr>
          <a:xfrm>
            <a:off x="838199" y="3172777"/>
            <a:ext cx="10515600" cy="48621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0220233C-C3C3-4841-84B0-25D23EEB8225}"/>
              </a:ext>
            </a:extLst>
          </p:cNvPr>
          <p:cNvPicPr/>
          <p:nvPr/>
        </p:nvPicPr>
        <p:blipFill>
          <a:blip r:embed="rId4"/>
          <a:stretch>
            <a:fillRect/>
          </a:stretch>
        </p:blipFill>
        <p:spPr>
          <a:xfrm>
            <a:off x="838199" y="4033837"/>
            <a:ext cx="10515600" cy="1524001"/>
          </a:xfrm>
          <a:prstGeom prst="rect">
            <a:avLst/>
          </a:prstGeom>
        </p:spPr>
      </p:pic>
    </p:spTree>
    <p:extLst>
      <p:ext uri="{BB962C8B-B14F-4D97-AF65-F5344CB8AC3E}">
        <p14:creationId xmlns:p14="http://schemas.microsoft.com/office/powerpoint/2010/main" val="16848238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D6470-2C5B-C343-812A-37A57D20C7FC}"/>
              </a:ext>
            </a:extLst>
          </p:cNvPr>
          <p:cNvSpPr>
            <a:spLocks noGrp="1"/>
          </p:cNvSpPr>
          <p:nvPr>
            <p:ph type="title"/>
          </p:nvPr>
        </p:nvSpPr>
        <p:spPr/>
        <p:txBody>
          <a:bodyPr/>
          <a:lstStyle/>
          <a:p>
            <a:r>
              <a:rPr lang="en-TH" dirty="0"/>
              <a:t>Price Tier of each cluster label on scale of 1-4</a:t>
            </a:r>
            <a:br>
              <a:rPr lang="en-TH" dirty="0"/>
            </a:br>
            <a:r>
              <a:rPr lang="en-TH" sz="2000" dirty="0"/>
              <a:t>* 1 (least pricey) to 4 (most pricey)</a:t>
            </a:r>
          </a:p>
        </p:txBody>
      </p:sp>
      <p:pic>
        <p:nvPicPr>
          <p:cNvPr id="4" name="Picture 3" descr="A screenshot of a cell phone&#10;&#10;Description automatically generated">
            <a:extLst>
              <a:ext uri="{FF2B5EF4-FFF2-40B4-BE49-F238E27FC236}">
                <a16:creationId xmlns:a16="http://schemas.microsoft.com/office/drawing/2014/main" id="{2FCAF751-FEEA-F544-8CB8-2837EA81BA50}"/>
              </a:ext>
            </a:extLst>
          </p:cNvPr>
          <p:cNvPicPr/>
          <p:nvPr/>
        </p:nvPicPr>
        <p:blipFill>
          <a:blip r:embed="rId2"/>
          <a:stretch>
            <a:fillRect/>
          </a:stretch>
        </p:blipFill>
        <p:spPr>
          <a:xfrm>
            <a:off x="5074854" y="1690688"/>
            <a:ext cx="1970054" cy="1672622"/>
          </a:xfrm>
          <a:prstGeom prst="rect">
            <a:avLst/>
          </a:prstGeom>
        </p:spPr>
      </p:pic>
      <p:pic>
        <p:nvPicPr>
          <p:cNvPr id="5" name="Picture 4" descr="A picture containing text, map&#10;&#10;Description automatically generated">
            <a:extLst>
              <a:ext uri="{FF2B5EF4-FFF2-40B4-BE49-F238E27FC236}">
                <a16:creationId xmlns:a16="http://schemas.microsoft.com/office/drawing/2014/main" id="{42A53AE5-728E-4942-BF73-DA4A8B4B594F}"/>
              </a:ext>
            </a:extLst>
          </p:cNvPr>
          <p:cNvPicPr/>
          <p:nvPr/>
        </p:nvPicPr>
        <p:blipFill rotWithShape="1">
          <a:blip r:embed="rId3"/>
          <a:srcRect l="17828" r="27882"/>
          <a:stretch/>
        </p:blipFill>
        <p:spPr>
          <a:xfrm>
            <a:off x="775710" y="1743652"/>
            <a:ext cx="3930869" cy="4336181"/>
          </a:xfrm>
          <a:prstGeom prst="rect">
            <a:avLst/>
          </a:prstGeom>
        </p:spPr>
      </p:pic>
      <p:grpSp>
        <p:nvGrpSpPr>
          <p:cNvPr id="6" name="Group 5">
            <a:extLst>
              <a:ext uri="{FF2B5EF4-FFF2-40B4-BE49-F238E27FC236}">
                <a16:creationId xmlns:a16="http://schemas.microsoft.com/office/drawing/2014/main" id="{7B41720A-8CD7-5D43-8281-A9FD2E46422A}"/>
              </a:ext>
            </a:extLst>
          </p:cNvPr>
          <p:cNvGrpSpPr/>
          <p:nvPr/>
        </p:nvGrpSpPr>
        <p:grpSpPr>
          <a:xfrm>
            <a:off x="951756" y="1928242"/>
            <a:ext cx="1789388" cy="504929"/>
            <a:chOff x="8458200" y="1821247"/>
            <a:chExt cx="1789388" cy="504929"/>
          </a:xfrm>
        </p:grpSpPr>
        <p:sp>
          <p:nvSpPr>
            <p:cNvPr id="10" name="Oval 9">
              <a:extLst>
                <a:ext uri="{FF2B5EF4-FFF2-40B4-BE49-F238E27FC236}">
                  <a16:creationId xmlns:a16="http://schemas.microsoft.com/office/drawing/2014/main" id="{81301797-F6DA-0345-9EEE-6EEA1E952F24}"/>
                </a:ext>
              </a:extLst>
            </p:cNvPr>
            <p:cNvSpPr/>
            <p:nvPr/>
          </p:nvSpPr>
          <p:spPr>
            <a:xfrm>
              <a:off x="8458200" y="2125388"/>
              <a:ext cx="160284" cy="155356"/>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1" name="Oval 10">
              <a:extLst>
                <a:ext uri="{FF2B5EF4-FFF2-40B4-BE49-F238E27FC236}">
                  <a16:creationId xmlns:a16="http://schemas.microsoft.com/office/drawing/2014/main" id="{506C09CE-2E1E-FD4D-854E-7324C193FDC0}"/>
                </a:ext>
              </a:extLst>
            </p:cNvPr>
            <p:cNvSpPr/>
            <p:nvPr/>
          </p:nvSpPr>
          <p:spPr>
            <a:xfrm>
              <a:off x="8458200" y="1866679"/>
              <a:ext cx="160284" cy="155356"/>
            </a:xfrm>
            <a:prstGeom prst="ellipse">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4" name="TextBox 13">
              <a:extLst>
                <a:ext uri="{FF2B5EF4-FFF2-40B4-BE49-F238E27FC236}">
                  <a16:creationId xmlns:a16="http://schemas.microsoft.com/office/drawing/2014/main" id="{83DAF728-3B1A-3047-B3EA-8F3ED8D61C7B}"/>
                </a:ext>
              </a:extLst>
            </p:cNvPr>
            <p:cNvSpPr txBox="1"/>
            <p:nvPr/>
          </p:nvSpPr>
          <p:spPr>
            <a:xfrm>
              <a:off x="8618484" y="1821247"/>
              <a:ext cx="1629104" cy="246221"/>
            </a:xfrm>
            <a:prstGeom prst="rect">
              <a:avLst/>
            </a:prstGeom>
            <a:noFill/>
          </p:spPr>
          <p:txBody>
            <a:bodyPr wrap="square" rtlCol="0">
              <a:spAutoFit/>
            </a:bodyPr>
            <a:lstStyle/>
            <a:p>
              <a:r>
                <a:rPr lang="en-TH" sz="1000" dirty="0"/>
                <a:t>Cluster 2</a:t>
              </a:r>
            </a:p>
          </p:txBody>
        </p:sp>
        <p:sp>
          <p:nvSpPr>
            <p:cNvPr id="15" name="TextBox 14">
              <a:extLst>
                <a:ext uri="{FF2B5EF4-FFF2-40B4-BE49-F238E27FC236}">
                  <a16:creationId xmlns:a16="http://schemas.microsoft.com/office/drawing/2014/main" id="{540ED5F8-17CF-4C41-B4A0-2A17CE025E27}"/>
                </a:ext>
              </a:extLst>
            </p:cNvPr>
            <p:cNvSpPr txBox="1"/>
            <p:nvPr/>
          </p:nvSpPr>
          <p:spPr>
            <a:xfrm>
              <a:off x="8618484" y="2079955"/>
              <a:ext cx="1629104" cy="246221"/>
            </a:xfrm>
            <a:prstGeom prst="rect">
              <a:avLst/>
            </a:prstGeom>
            <a:noFill/>
          </p:spPr>
          <p:txBody>
            <a:bodyPr wrap="square" rtlCol="0">
              <a:spAutoFit/>
            </a:bodyPr>
            <a:lstStyle/>
            <a:p>
              <a:r>
                <a:rPr lang="en-TH" sz="1000" dirty="0"/>
                <a:t>Cluster 3</a:t>
              </a:r>
            </a:p>
          </p:txBody>
        </p:sp>
      </p:grpSp>
      <p:pic>
        <p:nvPicPr>
          <p:cNvPr id="17" name="Picture 16" descr="A screenshot of a cell phone&#10;&#10;Description automatically generated">
            <a:extLst>
              <a:ext uri="{FF2B5EF4-FFF2-40B4-BE49-F238E27FC236}">
                <a16:creationId xmlns:a16="http://schemas.microsoft.com/office/drawing/2014/main" id="{351800DC-23AB-1A49-880A-E1F4C65D4797}"/>
              </a:ext>
            </a:extLst>
          </p:cNvPr>
          <p:cNvPicPr/>
          <p:nvPr/>
        </p:nvPicPr>
        <p:blipFill>
          <a:blip r:embed="rId4"/>
          <a:stretch>
            <a:fillRect/>
          </a:stretch>
        </p:blipFill>
        <p:spPr>
          <a:xfrm>
            <a:off x="5074854" y="4325006"/>
            <a:ext cx="7117146" cy="1880539"/>
          </a:xfrm>
          <a:prstGeom prst="rect">
            <a:avLst/>
          </a:prstGeom>
        </p:spPr>
      </p:pic>
    </p:spTree>
    <p:extLst>
      <p:ext uri="{BB962C8B-B14F-4D97-AF65-F5344CB8AC3E}">
        <p14:creationId xmlns:p14="http://schemas.microsoft.com/office/powerpoint/2010/main" val="11258380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58E58A1-B33E-EF45-A778-6654258E8F19}"/>
              </a:ext>
            </a:extLst>
          </p:cNvPr>
          <p:cNvSpPr>
            <a:spLocks noGrp="1"/>
          </p:cNvSpPr>
          <p:nvPr>
            <p:ph type="title"/>
          </p:nvPr>
        </p:nvSpPr>
        <p:spPr>
          <a:xfrm>
            <a:off x="640079" y="2053641"/>
            <a:ext cx="3669161" cy="2760098"/>
          </a:xfrm>
        </p:spPr>
        <p:txBody>
          <a:bodyPr>
            <a:normAutofit/>
          </a:bodyPr>
          <a:lstStyle/>
          <a:p>
            <a:r>
              <a:rPr lang="en-TH">
                <a:solidFill>
                  <a:srgbClr val="FFFFFF"/>
                </a:solidFill>
              </a:rPr>
              <a:t>Observations</a:t>
            </a:r>
          </a:p>
        </p:txBody>
      </p:sp>
      <p:sp>
        <p:nvSpPr>
          <p:cNvPr id="3" name="Content Placeholder 2">
            <a:extLst>
              <a:ext uri="{FF2B5EF4-FFF2-40B4-BE49-F238E27FC236}">
                <a16:creationId xmlns:a16="http://schemas.microsoft.com/office/drawing/2014/main" id="{09B6A494-254F-B64C-85C1-8B4D37B940FB}"/>
              </a:ext>
            </a:extLst>
          </p:cNvPr>
          <p:cNvSpPr>
            <a:spLocks noGrp="1"/>
          </p:cNvSpPr>
          <p:nvPr>
            <p:ph idx="1"/>
          </p:nvPr>
        </p:nvSpPr>
        <p:spPr>
          <a:xfrm>
            <a:off x="6090574" y="801866"/>
            <a:ext cx="5306084" cy="5230634"/>
          </a:xfrm>
        </p:spPr>
        <p:txBody>
          <a:bodyPr anchor="ctr">
            <a:normAutofit/>
          </a:bodyPr>
          <a:lstStyle/>
          <a:p>
            <a:pPr lvl="0"/>
            <a:r>
              <a:rPr lang="en-US" sz="2000">
                <a:solidFill>
                  <a:srgbClr val="000000"/>
                </a:solidFill>
              </a:rPr>
              <a:t>FourSquare database seems to focus on some particular categories e.g. Restaurant, Café and doesn’t contain all categories that would provide more inside into neighborhood characteristics. Also, I noticed that their database is not up-to-date, so the venues might not be available and its details might not reflect the reality.</a:t>
            </a:r>
            <a:endParaRPr lang="en-TH" sz="2000">
              <a:solidFill>
                <a:srgbClr val="000000"/>
              </a:solidFill>
            </a:endParaRPr>
          </a:p>
          <a:p>
            <a:pPr lvl="0"/>
            <a:r>
              <a:rPr lang="en-US" sz="2000">
                <a:solidFill>
                  <a:srgbClr val="000000"/>
                </a:solidFill>
              </a:rPr>
              <a:t>Venues details are not accurate as it’s based on community, so the price tier on the same restaurants may differ between branches.</a:t>
            </a:r>
            <a:endParaRPr lang="en-TH" sz="2000">
              <a:solidFill>
                <a:srgbClr val="000000"/>
              </a:solidFill>
            </a:endParaRPr>
          </a:p>
          <a:p>
            <a:pPr lvl="0"/>
            <a:r>
              <a:rPr lang="en-US" sz="2000">
                <a:solidFill>
                  <a:srgbClr val="000000"/>
                </a:solidFill>
              </a:rPr>
              <a:t>Not all venue contains price tier which would reduce the sample used to calculate the average of price tier of each cluster</a:t>
            </a:r>
            <a:endParaRPr lang="en-TH" sz="2000">
              <a:solidFill>
                <a:srgbClr val="000000"/>
              </a:solidFill>
            </a:endParaRPr>
          </a:p>
          <a:p>
            <a:pPr lvl="0"/>
            <a:r>
              <a:rPr lang="en-US" sz="2000">
                <a:solidFill>
                  <a:srgbClr val="000000"/>
                </a:solidFill>
              </a:rPr>
              <a:t>There is a limit on FourSquare Premium API, so I need to utilize it within the quota; however, the results are aligned with the reality.</a:t>
            </a:r>
            <a:endParaRPr lang="en-TH" sz="2000">
              <a:solidFill>
                <a:srgbClr val="000000"/>
              </a:solidFill>
            </a:endParaRPr>
          </a:p>
          <a:p>
            <a:endParaRPr lang="en-TH" sz="2000">
              <a:solidFill>
                <a:srgbClr val="000000"/>
              </a:solidFill>
            </a:endParaRPr>
          </a:p>
        </p:txBody>
      </p:sp>
    </p:spTree>
    <p:extLst>
      <p:ext uri="{BB962C8B-B14F-4D97-AF65-F5344CB8AC3E}">
        <p14:creationId xmlns:p14="http://schemas.microsoft.com/office/powerpoint/2010/main" val="136808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A73FD2E-8BA6-CB4E-82BC-2F29E12646C1}"/>
              </a:ext>
            </a:extLst>
          </p:cNvPr>
          <p:cNvSpPr>
            <a:spLocks noGrp="1"/>
          </p:cNvSpPr>
          <p:nvPr>
            <p:ph type="title"/>
          </p:nvPr>
        </p:nvSpPr>
        <p:spPr>
          <a:xfrm>
            <a:off x="640079" y="2053641"/>
            <a:ext cx="3669161" cy="2760098"/>
          </a:xfrm>
        </p:spPr>
        <p:txBody>
          <a:bodyPr>
            <a:normAutofit/>
          </a:bodyPr>
          <a:lstStyle/>
          <a:p>
            <a:r>
              <a:rPr lang="en-TH" sz="3400">
                <a:solidFill>
                  <a:srgbClr val="FFFFFF"/>
                </a:solidFill>
              </a:rPr>
              <a:t>Recommendations</a:t>
            </a:r>
          </a:p>
        </p:txBody>
      </p:sp>
      <p:sp>
        <p:nvSpPr>
          <p:cNvPr id="3" name="Content Placeholder 2">
            <a:extLst>
              <a:ext uri="{FF2B5EF4-FFF2-40B4-BE49-F238E27FC236}">
                <a16:creationId xmlns:a16="http://schemas.microsoft.com/office/drawing/2014/main" id="{20EFE496-DBEA-B644-AAC4-8D93BAC24D31}"/>
              </a:ext>
            </a:extLst>
          </p:cNvPr>
          <p:cNvSpPr>
            <a:spLocks noGrp="1"/>
          </p:cNvSpPr>
          <p:nvPr>
            <p:ph idx="1"/>
          </p:nvPr>
        </p:nvSpPr>
        <p:spPr>
          <a:xfrm>
            <a:off x="6090574" y="801866"/>
            <a:ext cx="5306084" cy="5230634"/>
          </a:xfrm>
        </p:spPr>
        <p:txBody>
          <a:bodyPr anchor="ctr">
            <a:normAutofit/>
          </a:bodyPr>
          <a:lstStyle/>
          <a:p>
            <a:pPr lvl="0"/>
            <a:r>
              <a:rPr lang="en-US" sz="2000">
                <a:solidFill>
                  <a:srgbClr val="000000"/>
                </a:solidFill>
              </a:rPr>
              <a:t>To go further another step to explore the actual condominiums/apartments. We can use FourSquare API to get their venues’ details such as price tier, rating and tips.</a:t>
            </a:r>
            <a:endParaRPr lang="en-TH" sz="2000">
              <a:solidFill>
                <a:srgbClr val="000000"/>
              </a:solidFill>
            </a:endParaRPr>
          </a:p>
          <a:p>
            <a:pPr lvl="0"/>
            <a:r>
              <a:rPr lang="en-US" sz="2000">
                <a:solidFill>
                  <a:srgbClr val="000000"/>
                </a:solidFill>
              </a:rPr>
              <a:t>To use different data sources e.g. Property Listing, Real Estate Forums, etc. to get more accurate posting rental for condominiums/apartments which would be more accurate compared to price tier input by community for FourSquare’s venues.</a:t>
            </a:r>
            <a:endParaRPr lang="en-TH" sz="2000">
              <a:solidFill>
                <a:srgbClr val="000000"/>
              </a:solidFill>
            </a:endParaRPr>
          </a:p>
          <a:p>
            <a:pPr lvl="0"/>
            <a:r>
              <a:rPr lang="en-US" sz="2000">
                <a:solidFill>
                  <a:srgbClr val="000000"/>
                </a:solidFill>
              </a:rPr>
              <a:t>Adding more variables such as crime rates to add more aspects into the location selection model.</a:t>
            </a:r>
            <a:endParaRPr lang="en-TH" sz="2000">
              <a:solidFill>
                <a:srgbClr val="000000"/>
              </a:solidFill>
            </a:endParaRPr>
          </a:p>
          <a:p>
            <a:pPr lvl="0"/>
            <a:r>
              <a:rPr lang="en-US" sz="2000">
                <a:solidFill>
                  <a:srgbClr val="000000"/>
                </a:solidFill>
              </a:rPr>
              <a:t>Adding more neighborhoods along another mass transit line e.g. BTS Silom Line or MRT Blue Line, etc.</a:t>
            </a:r>
            <a:endParaRPr lang="en-TH" sz="2000">
              <a:solidFill>
                <a:srgbClr val="000000"/>
              </a:solidFill>
            </a:endParaRPr>
          </a:p>
          <a:p>
            <a:endParaRPr lang="en-TH" sz="2000">
              <a:solidFill>
                <a:srgbClr val="000000"/>
              </a:solidFill>
            </a:endParaRPr>
          </a:p>
        </p:txBody>
      </p:sp>
    </p:spTree>
    <p:extLst>
      <p:ext uri="{BB962C8B-B14F-4D97-AF65-F5344CB8AC3E}">
        <p14:creationId xmlns:p14="http://schemas.microsoft.com/office/powerpoint/2010/main" val="3427060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EDD8D13-662C-1B4F-86D0-5CFB38A237D8}"/>
              </a:ext>
            </a:extLst>
          </p:cNvPr>
          <p:cNvSpPr>
            <a:spLocks noGrp="1"/>
          </p:cNvSpPr>
          <p:nvPr>
            <p:ph type="title"/>
          </p:nvPr>
        </p:nvSpPr>
        <p:spPr>
          <a:xfrm>
            <a:off x="640079" y="2053641"/>
            <a:ext cx="3669161" cy="2760098"/>
          </a:xfrm>
        </p:spPr>
        <p:txBody>
          <a:bodyPr>
            <a:normAutofit/>
          </a:bodyPr>
          <a:lstStyle/>
          <a:p>
            <a:r>
              <a:rPr lang="en-TH">
                <a:solidFill>
                  <a:srgbClr val="FFFFFF"/>
                </a:solidFill>
              </a:rPr>
              <a:t>Conclusions</a:t>
            </a:r>
          </a:p>
        </p:txBody>
      </p:sp>
      <p:sp>
        <p:nvSpPr>
          <p:cNvPr id="3" name="Content Placeholder 2">
            <a:extLst>
              <a:ext uri="{FF2B5EF4-FFF2-40B4-BE49-F238E27FC236}">
                <a16:creationId xmlns:a16="http://schemas.microsoft.com/office/drawing/2014/main" id="{13CD2E38-4245-EE41-99C7-B0D471D9ABB7}"/>
              </a:ext>
            </a:extLst>
          </p:cNvPr>
          <p:cNvSpPr>
            <a:spLocks noGrp="1"/>
          </p:cNvSpPr>
          <p:nvPr>
            <p:ph idx="1"/>
          </p:nvPr>
        </p:nvSpPr>
        <p:spPr>
          <a:xfrm>
            <a:off x="6090574" y="801866"/>
            <a:ext cx="5306084" cy="5230634"/>
          </a:xfrm>
        </p:spPr>
        <p:txBody>
          <a:bodyPr anchor="ctr">
            <a:normAutofit/>
          </a:bodyPr>
          <a:lstStyle/>
          <a:p>
            <a:pPr marL="0" indent="0">
              <a:buNone/>
            </a:pPr>
            <a:r>
              <a:rPr lang="en-US" sz="2200">
                <a:solidFill>
                  <a:srgbClr val="000000"/>
                </a:solidFill>
              </a:rPr>
              <a:t>By using FourSquare API, we are able to cluster the neighborhood based on their venues’ categories characteristics by using k-Means Clustering methods into 5 clusters. Based on this clustering, we then assume that the living expenses in the same cluster are not that different. By this assumption, we sample the venues in the same cluster and retrieve the price tier information from FourSquare which we used to represent the living expenses standard in the cluster. By consolidating the result, we are about to filter/select the suitable neighborhood according to our criteria which are neighborhoods around “Pu Chao”, “On Nut”, “Bang Chak”, “Punnawithi”, “Udom Suk”, “Bearing” and “Samrong” </a:t>
            </a:r>
            <a:endParaRPr lang="en-TH" sz="2200">
              <a:solidFill>
                <a:srgbClr val="000000"/>
              </a:solidFill>
            </a:endParaRPr>
          </a:p>
          <a:p>
            <a:endParaRPr lang="en-TH" sz="2200">
              <a:solidFill>
                <a:srgbClr val="000000"/>
              </a:solidFill>
            </a:endParaRPr>
          </a:p>
        </p:txBody>
      </p:sp>
    </p:spTree>
    <p:extLst>
      <p:ext uri="{BB962C8B-B14F-4D97-AF65-F5344CB8AC3E}">
        <p14:creationId xmlns:p14="http://schemas.microsoft.com/office/powerpoint/2010/main" val="430452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5A56C64C-C787-F240-BCFC-78B23404793B}"/>
              </a:ext>
            </a:extLst>
          </p:cNvPr>
          <p:cNvSpPr>
            <a:spLocks noGrp="1"/>
          </p:cNvSpPr>
          <p:nvPr>
            <p:ph type="title"/>
          </p:nvPr>
        </p:nvSpPr>
        <p:spPr>
          <a:xfrm>
            <a:off x="640079" y="2053641"/>
            <a:ext cx="3669161" cy="2760098"/>
          </a:xfrm>
        </p:spPr>
        <p:txBody>
          <a:bodyPr>
            <a:normAutofit/>
          </a:bodyPr>
          <a:lstStyle/>
          <a:p>
            <a:r>
              <a:rPr lang="en-TH">
                <a:solidFill>
                  <a:srgbClr val="FFFFFF"/>
                </a:solidFill>
              </a:rPr>
              <a:t>Background</a:t>
            </a:r>
          </a:p>
        </p:txBody>
      </p:sp>
      <p:sp>
        <p:nvSpPr>
          <p:cNvPr id="6" name="Content Placeholder 5">
            <a:extLst>
              <a:ext uri="{FF2B5EF4-FFF2-40B4-BE49-F238E27FC236}">
                <a16:creationId xmlns:a16="http://schemas.microsoft.com/office/drawing/2014/main" id="{6B39167D-E48F-C449-A062-0B90105A3DB4}"/>
              </a:ext>
            </a:extLst>
          </p:cNvPr>
          <p:cNvSpPr>
            <a:spLocks noGrp="1"/>
          </p:cNvSpPr>
          <p:nvPr>
            <p:ph idx="1"/>
          </p:nvPr>
        </p:nvSpPr>
        <p:spPr>
          <a:xfrm>
            <a:off x="6090574" y="801866"/>
            <a:ext cx="5306084" cy="5230634"/>
          </a:xfrm>
        </p:spPr>
        <p:txBody>
          <a:bodyPr anchor="ctr">
            <a:normAutofit/>
          </a:bodyPr>
          <a:lstStyle/>
          <a:p>
            <a:pPr marL="0" indent="0">
              <a:buNone/>
            </a:pPr>
            <a:r>
              <a:rPr lang="en-US" sz="2400" dirty="0">
                <a:solidFill>
                  <a:srgbClr val="000000"/>
                </a:solidFill>
              </a:rPr>
              <a:t>Bangkok is one of the mega cities where 10 million people reside. The city occupies 1,568.7 square </a:t>
            </a:r>
            <a:r>
              <a:rPr lang="en-US" sz="2400" dirty="0" err="1">
                <a:solidFill>
                  <a:srgbClr val="000000"/>
                </a:solidFill>
              </a:rPr>
              <a:t>kilometres</a:t>
            </a:r>
            <a:r>
              <a:rPr lang="en-US" sz="2400" dirty="0">
                <a:solidFill>
                  <a:srgbClr val="000000"/>
                </a:solidFill>
              </a:rPr>
              <a:t> and consists of 50 districts with different lifestyles and neighborhoods. The main transportation in Bangkok is by roads which </a:t>
            </a:r>
            <a:r>
              <a:rPr lang="en-TH" sz="2400" dirty="0">
                <a:solidFill>
                  <a:srgbClr val="000000"/>
                </a:solidFill>
              </a:rPr>
              <a:t>can accommodate only 1.5 million vehicles</a:t>
            </a:r>
            <a:r>
              <a:rPr lang="en-US" sz="2400" dirty="0">
                <a:solidFill>
                  <a:srgbClr val="000000"/>
                </a:solidFill>
              </a:rPr>
              <a:t> whereas the city has 9.7 million automobiles and motorbikes combined. This overcapacity has led to multiple issues such as traffic jam, high fuel consumption and air pollution. The average person would spend 207 extra hours per year driving in the rush hours in Bangkok.</a:t>
            </a:r>
            <a:endParaRPr lang="en-TH" sz="2400" dirty="0">
              <a:solidFill>
                <a:srgbClr val="000000"/>
              </a:solidFill>
            </a:endParaRPr>
          </a:p>
        </p:txBody>
      </p:sp>
    </p:spTree>
    <p:extLst>
      <p:ext uri="{BB962C8B-B14F-4D97-AF65-F5344CB8AC3E}">
        <p14:creationId xmlns:p14="http://schemas.microsoft.com/office/powerpoint/2010/main" val="26111771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5A56C64C-C787-F240-BCFC-78B23404793B}"/>
              </a:ext>
            </a:extLst>
          </p:cNvPr>
          <p:cNvSpPr>
            <a:spLocks noGrp="1"/>
          </p:cNvSpPr>
          <p:nvPr>
            <p:ph type="title"/>
          </p:nvPr>
        </p:nvSpPr>
        <p:spPr>
          <a:xfrm>
            <a:off x="640079" y="2053641"/>
            <a:ext cx="3669161" cy="2760098"/>
          </a:xfrm>
        </p:spPr>
        <p:txBody>
          <a:bodyPr>
            <a:normAutofit/>
          </a:bodyPr>
          <a:lstStyle/>
          <a:p>
            <a:r>
              <a:rPr lang="en-TH">
                <a:solidFill>
                  <a:srgbClr val="FFFFFF"/>
                </a:solidFill>
              </a:rPr>
              <a:t>Background</a:t>
            </a:r>
          </a:p>
        </p:txBody>
      </p:sp>
      <p:sp>
        <p:nvSpPr>
          <p:cNvPr id="6" name="Content Placeholder 5">
            <a:extLst>
              <a:ext uri="{FF2B5EF4-FFF2-40B4-BE49-F238E27FC236}">
                <a16:creationId xmlns:a16="http://schemas.microsoft.com/office/drawing/2014/main" id="{6B39167D-E48F-C449-A062-0B90105A3DB4}"/>
              </a:ext>
            </a:extLst>
          </p:cNvPr>
          <p:cNvSpPr>
            <a:spLocks noGrp="1"/>
          </p:cNvSpPr>
          <p:nvPr>
            <p:ph idx="1"/>
          </p:nvPr>
        </p:nvSpPr>
        <p:spPr>
          <a:xfrm>
            <a:off x="6090574" y="801866"/>
            <a:ext cx="5306084" cy="5230634"/>
          </a:xfrm>
        </p:spPr>
        <p:txBody>
          <a:bodyPr anchor="ctr">
            <a:normAutofit/>
          </a:bodyPr>
          <a:lstStyle/>
          <a:p>
            <a:pPr marL="0" indent="0">
              <a:buNone/>
            </a:pPr>
            <a:r>
              <a:rPr lang="en-TH" sz="2400" dirty="0"/>
              <a:t>The Bangkok Mass Transit System, commonly known as the BTS is an elevated rapid transit system in Bangkok</a:t>
            </a:r>
            <a:r>
              <a:rPr lang="en-US" sz="2400" dirty="0"/>
              <a:t> has opened the first line called “Green Line” which consists of:</a:t>
            </a:r>
          </a:p>
          <a:p>
            <a:pPr marL="0" indent="0">
              <a:buNone/>
            </a:pPr>
            <a:r>
              <a:rPr lang="en-US" sz="2400" dirty="0"/>
              <a:t>	(1) Silom Line </a:t>
            </a:r>
          </a:p>
          <a:p>
            <a:pPr marL="0" indent="0">
              <a:buNone/>
            </a:pPr>
            <a:r>
              <a:rPr lang="en-US" sz="2400" dirty="0"/>
              <a:t>	(2) Sukhumvit Line</a:t>
            </a:r>
          </a:p>
          <a:p>
            <a:pPr marL="0" indent="0">
              <a:buNone/>
            </a:pPr>
            <a:r>
              <a:rPr lang="en-US" sz="2400" dirty="0"/>
              <a:t>In late 1999 to ease the mentioned traffic jam issues on the roads. Currently, this Green Line support around 700 thousand people daily and became the major mass transit system in Bangkok.</a:t>
            </a:r>
            <a:endParaRPr lang="en-TH" sz="2400" dirty="0"/>
          </a:p>
        </p:txBody>
      </p:sp>
    </p:spTree>
    <p:extLst>
      <p:ext uri="{BB962C8B-B14F-4D97-AF65-F5344CB8AC3E}">
        <p14:creationId xmlns:p14="http://schemas.microsoft.com/office/powerpoint/2010/main" val="3801798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56C64C-C787-F240-BCFC-78B23404793B}"/>
              </a:ext>
            </a:extLst>
          </p:cNvPr>
          <p:cNvSpPr>
            <a:spLocks noGrp="1"/>
          </p:cNvSpPr>
          <p:nvPr>
            <p:ph type="title" idx="4294967295"/>
          </p:nvPr>
        </p:nvSpPr>
        <p:spPr>
          <a:xfrm>
            <a:off x="0" y="2054225"/>
            <a:ext cx="3668713" cy="2759075"/>
          </a:xfrm>
        </p:spPr>
        <p:txBody>
          <a:bodyPr>
            <a:normAutofit/>
          </a:bodyPr>
          <a:lstStyle/>
          <a:p>
            <a:r>
              <a:rPr lang="en-TH" dirty="0">
                <a:solidFill>
                  <a:srgbClr val="FFFFFF"/>
                </a:solidFill>
              </a:rPr>
              <a:t>Background</a:t>
            </a:r>
          </a:p>
        </p:txBody>
      </p:sp>
      <p:sp>
        <p:nvSpPr>
          <p:cNvPr id="18" name="Rectangle 2">
            <a:extLst>
              <a:ext uri="{FF2B5EF4-FFF2-40B4-BE49-F238E27FC236}">
                <a16:creationId xmlns:a16="http://schemas.microsoft.com/office/drawing/2014/main" id="{CD76E70C-D6EB-354A-A9C0-48C9C3458657}"/>
              </a:ext>
            </a:extLst>
          </p:cNvPr>
          <p:cNvSpPr>
            <a:spLocks noChangeArrowheads="1"/>
          </p:cNvSpPr>
          <p:nvPr/>
        </p:nvSpPr>
        <p:spPr bwMode="auto">
          <a:xfrm>
            <a:off x="7050801" y="29788"/>
            <a:ext cx="2107743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TH"/>
          </a:p>
        </p:txBody>
      </p:sp>
      <p:pic>
        <p:nvPicPr>
          <p:cNvPr id="19" name="Picture 1" descr="A close up of a map&#10;&#10;Description automatically generated">
            <a:extLst>
              <a:ext uri="{FF2B5EF4-FFF2-40B4-BE49-F238E27FC236}">
                <a16:creationId xmlns:a16="http://schemas.microsoft.com/office/drawing/2014/main" id="{106DB95C-C68F-AC43-9D16-72C04165C58F}"/>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1121487" y="0"/>
            <a:ext cx="3293349" cy="682821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7BF7689-45F8-E548-B71E-79DDD5913CD5}"/>
              </a:ext>
            </a:extLst>
          </p:cNvPr>
          <p:cNvSpPr txBox="1"/>
          <p:nvPr/>
        </p:nvSpPr>
        <p:spPr>
          <a:xfrm>
            <a:off x="5472113" y="614363"/>
            <a:ext cx="6300787" cy="4739759"/>
          </a:xfrm>
          <a:prstGeom prst="rect">
            <a:avLst/>
          </a:prstGeom>
          <a:noFill/>
        </p:spPr>
        <p:txBody>
          <a:bodyPr wrap="square" rtlCol="0">
            <a:spAutoFit/>
          </a:bodyPr>
          <a:lstStyle/>
          <a:p>
            <a:r>
              <a:rPr lang="en-TH" sz="3200" b="1" dirty="0"/>
              <a:t>Where is the best place to live?</a:t>
            </a:r>
          </a:p>
          <a:p>
            <a:endParaRPr lang="en-TH" sz="3200" b="1" dirty="0"/>
          </a:p>
          <a:p>
            <a:r>
              <a:rPr lang="en-TH" sz="3200" b="1" dirty="0"/>
              <a:t>Scope of this study</a:t>
            </a:r>
          </a:p>
          <a:p>
            <a:pPr marL="285750" indent="-285750">
              <a:buFontTx/>
              <a:buChar char="-"/>
            </a:pPr>
            <a:r>
              <a:rPr lang="en-TH" sz="2400" dirty="0"/>
              <a:t>BTS Sukhumvit Line</a:t>
            </a:r>
          </a:p>
          <a:p>
            <a:pPr marL="285750" indent="-285750">
              <a:buFontTx/>
              <a:buChar char="-"/>
            </a:pPr>
            <a:r>
              <a:rPr lang="en-TH" sz="2400" dirty="0"/>
              <a:t>32 Stations</a:t>
            </a:r>
          </a:p>
          <a:p>
            <a:pPr marL="285750" indent="-285750">
              <a:buFontTx/>
              <a:buChar char="-"/>
            </a:pPr>
            <a:endParaRPr lang="en-TH" dirty="0"/>
          </a:p>
          <a:p>
            <a:r>
              <a:rPr lang="en-TH" sz="3200" b="1" dirty="0"/>
              <a:t>Problem</a:t>
            </a:r>
          </a:p>
          <a:p>
            <a:pPr marL="285750" indent="-285750">
              <a:buFontTx/>
              <a:buChar char="-"/>
            </a:pPr>
            <a:r>
              <a:rPr lang="en-TH" dirty="0"/>
              <a:t>Find suitable location that has:</a:t>
            </a:r>
          </a:p>
          <a:p>
            <a:pPr marL="742950" lvl="1" indent="-285750">
              <a:buFontTx/>
              <a:buChar char="-"/>
            </a:pPr>
            <a:r>
              <a:rPr lang="en-TH" dirty="0"/>
              <a:t>Relative low living expenses</a:t>
            </a:r>
          </a:p>
          <a:p>
            <a:pPr marL="742950" lvl="1" indent="-285750">
              <a:buFontTx/>
              <a:buChar char="-"/>
            </a:pPr>
            <a:r>
              <a:rPr lang="en-TH" dirty="0"/>
              <a:t>Located around the station on BTS Sukhumvit Line within 12 stations away from “Asok Station” (Assume that time commute between station is 5 mins)</a:t>
            </a:r>
          </a:p>
          <a:p>
            <a:pPr marL="285750" indent="-285750">
              <a:buFontTx/>
              <a:buChar char="-"/>
            </a:pPr>
            <a:endParaRPr lang="en-TH" dirty="0"/>
          </a:p>
        </p:txBody>
      </p:sp>
      <p:cxnSp>
        <p:nvCxnSpPr>
          <p:cNvPr id="8" name="Straight Arrow Connector 7">
            <a:extLst>
              <a:ext uri="{FF2B5EF4-FFF2-40B4-BE49-F238E27FC236}">
                <a16:creationId xmlns:a16="http://schemas.microsoft.com/office/drawing/2014/main" id="{74526ACC-F6CF-C340-8836-6891817932F6}"/>
              </a:ext>
            </a:extLst>
          </p:cNvPr>
          <p:cNvCxnSpPr/>
          <p:nvPr/>
        </p:nvCxnSpPr>
        <p:spPr>
          <a:xfrm flipH="1">
            <a:off x="2427890" y="1387366"/>
            <a:ext cx="1839310" cy="840827"/>
          </a:xfrm>
          <a:prstGeom prst="straightConnector1">
            <a:avLst/>
          </a:prstGeom>
          <a:ln w="57150">
            <a:solidFill>
              <a:srgbClr val="FF0000"/>
            </a:solidFill>
            <a:tailEnd type="triangle"/>
          </a:ln>
        </p:spPr>
        <p:style>
          <a:lnRef idx="2">
            <a:schemeClr val="accent2"/>
          </a:lnRef>
          <a:fillRef idx="0">
            <a:schemeClr val="accent2"/>
          </a:fillRef>
          <a:effectRef idx="1">
            <a:schemeClr val="accent2"/>
          </a:effectRef>
          <a:fontRef idx="minor">
            <a:schemeClr val="tx1"/>
          </a:fontRef>
        </p:style>
      </p:cxnSp>
      <p:sp>
        <p:nvSpPr>
          <p:cNvPr id="20" name="TextBox 19">
            <a:extLst>
              <a:ext uri="{FF2B5EF4-FFF2-40B4-BE49-F238E27FC236}">
                <a16:creationId xmlns:a16="http://schemas.microsoft.com/office/drawing/2014/main" id="{789049B5-5F49-5B45-A622-C62F38C3AD18}"/>
              </a:ext>
            </a:extLst>
          </p:cNvPr>
          <p:cNvSpPr txBox="1"/>
          <p:nvPr/>
        </p:nvSpPr>
        <p:spPr>
          <a:xfrm>
            <a:off x="4414836" y="1072055"/>
            <a:ext cx="714212" cy="584775"/>
          </a:xfrm>
          <a:prstGeom prst="rect">
            <a:avLst/>
          </a:prstGeom>
          <a:noFill/>
        </p:spPr>
        <p:txBody>
          <a:bodyPr wrap="square" rtlCol="0">
            <a:spAutoFit/>
          </a:bodyPr>
          <a:lstStyle/>
          <a:p>
            <a:r>
              <a:rPr lang="en-TH" sz="1600" dirty="0">
                <a:solidFill>
                  <a:srgbClr val="FF0000"/>
                </a:solidFill>
              </a:rPr>
              <a:t>Asok</a:t>
            </a:r>
          </a:p>
          <a:p>
            <a:r>
              <a:rPr lang="en-TH" sz="1600" dirty="0">
                <a:solidFill>
                  <a:srgbClr val="FF0000"/>
                </a:solidFill>
              </a:rPr>
              <a:t>Staion</a:t>
            </a:r>
          </a:p>
        </p:txBody>
      </p:sp>
    </p:spTree>
    <p:extLst>
      <p:ext uri="{BB962C8B-B14F-4D97-AF65-F5344CB8AC3E}">
        <p14:creationId xmlns:p14="http://schemas.microsoft.com/office/powerpoint/2010/main" val="3084152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FF2A96E-ACAA-614B-87B4-204EAF33CA8D}"/>
              </a:ext>
            </a:extLst>
          </p:cNvPr>
          <p:cNvSpPr>
            <a:spLocks noGrp="1"/>
          </p:cNvSpPr>
          <p:nvPr>
            <p:ph type="title"/>
          </p:nvPr>
        </p:nvSpPr>
        <p:spPr>
          <a:xfrm>
            <a:off x="640079" y="2053641"/>
            <a:ext cx="3669161" cy="2760098"/>
          </a:xfrm>
        </p:spPr>
        <p:txBody>
          <a:bodyPr>
            <a:normAutofit/>
          </a:bodyPr>
          <a:lstStyle/>
          <a:p>
            <a:r>
              <a:rPr lang="en-TH">
                <a:solidFill>
                  <a:srgbClr val="FFFFFF"/>
                </a:solidFill>
              </a:rPr>
              <a:t>Source Data Used</a:t>
            </a:r>
          </a:p>
        </p:txBody>
      </p:sp>
      <p:sp>
        <p:nvSpPr>
          <p:cNvPr id="3" name="Content Placeholder 2">
            <a:extLst>
              <a:ext uri="{FF2B5EF4-FFF2-40B4-BE49-F238E27FC236}">
                <a16:creationId xmlns:a16="http://schemas.microsoft.com/office/drawing/2014/main" id="{057F46AC-BFE0-364F-89DB-4AD47D5BC71F}"/>
              </a:ext>
            </a:extLst>
          </p:cNvPr>
          <p:cNvSpPr>
            <a:spLocks noGrp="1"/>
          </p:cNvSpPr>
          <p:nvPr>
            <p:ph idx="1"/>
          </p:nvPr>
        </p:nvSpPr>
        <p:spPr>
          <a:xfrm>
            <a:off x="6090574" y="801866"/>
            <a:ext cx="5306084" cy="5230634"/>
          </a:xfrm>
        </p:spPr>
        <p:txBody>
          <a:bodyPr anchor="ctr">
            <a:normAutofit/>
          </a:bodyPr>
          <a:lstStyle/>
          <a:p>
            <a:r>
              <a:rPr lang="en-TH" sz="2400" dirty="0">
                <a:solidFill>
                  <a:srgbClr val="000000"/>
                </a:solidFill>
              </a:rPr>
              <a:t>Location of Stations along BTS Sukhumvit Line (from: </a:t>
            </a:r>
            <a:r>
              <a:rPr lang="en-TH" sz="2400" dirty="0">
                <a:solidFill>
                  <a:srgbClr val="000000"/>
                </a:solidFill>
                <a:hlinkClick r:id="rId3"/>
              </a:rPr>
              <a:t>Wikipedia</a:t>
            </a:r>
            <a:r>
              <a:rPr lang="en-TH" sz="2400" dirty="0">
                <a:solidFill>
                  <a:srgbClr val="000000"/>
                </a:solidFill>
              </a:rPr>
              <a:t>)</a:t>
            </a:r>
          </a:p>
          <a:p>
            <a:r>
              <a:rPr lang="en-TH" sz="2400" dirty="0">
                <a:solidFill>
                  <a:srgbClr val="000000"/>
                </a:solidFill>
                <a:hlinkClick r:id="rId4"/>
              </a:rPr>
              <a:t>FourSquare API</a:t>
            </a:r>
            <a:r>
              <a:rPr lang="en-TH" sz="2400" dirty="0">
                <a:solidFill>
                  <a:srgbClr val="000000"/>
                </a:solidFill>
              </a:rPr>
              <a:t>: Venues Category and Venues Detail</a:t>
            </a:r>
          </a:p>
        </p:txBody>
      </p:sp>
    </p:spTree>
    <p:extLst>
      <p:ext uri="{BB962C8B-B14F-4D97-AF65-F5344CB8AC3E}">
        <p14:creationId xmlns:p14="http://schemas.microsoft.com/office/powerpoint/2010/main" val="4269009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25688-1B90-644F-9CD4-C519AFC77814}"/>
              </a:ext>
            </a:extLst>
          </p:cNvPr>
          <p:cNvSpPr>
            <a:spLocks noGrp="1"/>
          </p:cNvSpPr>
          <p:nvPr>
            <p:ph type="title"/>
          </p:nvPr>
        </p:nvSpPr>
        <p:spPr>
          <a:xfrm>
            <a:off x="323850" y="0"/>
            <a:ext cx="10515600" cy="1325563"/>
          </a:xfrm>
        </p:spPr>
        <p:txBody>
          <a:bodyPr>
            <a:normAutofit/>
          </a:bodyPr>
          <a:lstStyle/>
          <a:p>
            <a:r>
              <a:rPr lang="en-US" sz="3200" dirty="0"/>
              <a:t>Filter out stations beyond 12 stations from </a:t>
            </a:r>
            <a:r>
              <a:rPr lang="en-US" sz="3200" dirty="0" err="1"/>
              <a:t>Asok</a:t>
            </a:r>
            <a:r>
              <a:rPr lang="en-US" sz="3200" dirty="0"/>
              <a:t> station.</a:t>
            </a:r>
            <a:endParaRPr lang="en-TH" sz="3200" dirty="0"/>
          </a:p>
        </p:txBody>
      </p:sp>
      <p:pic>
        <p:nvPicPr>
          <p:cNvPr id="4" name="Picture 3" descr="A close up of a piece of paper&#10;&#10;Description automatically generated">
            <a:extLst>
              <a:ext uri="{FF2B5EF4-FFF2-40B4-BE49-F238E27FC236}">
                <a16:creationId xmlns:a16="http://schemas.microsoft.com/office/drawing/2014/main" id="{D462A8C1-E8D3-254A-866F-8E62229461CB}"/>
              </a:ext>
            </a:extLst>
          </p:cNvPr>
          <p:cNvPicPr/>
          <p:nvPr/>
        </p:nvPicPr>
        <p:blipFill>
          <a:blip r:embed="rId2"/>
          <a:stretch>
            <a:fillRect/>
          </a:stretch>
        </p:blipFill>
        <p:spPr>
          <a:xfrm>
            <a:off x="323850" y="1356985"/>
            <a:ext cx="3576145" cy="5070036"/>
          </a:xfrm>
          <a:prstGeom prst="rect">
            <a:avLst/>
          </a:prstGeom>
        </p:spPr>
      </p:pic>
      <p:pic>
        <p:nvPicPr>
          <p:cNvPr id="5" name="Picture 4">
            <a:extLst>
              <a:ext uri="{FF2B5EF4-FFF2-40B4-BE49-F238E27FC236}">
                <a16:creationId xmlns:a16="http://schemas.microsoft.com/office/drawing/2014/main" id="{677257A7-7C41-3C47-B810-2EE0E4EF81F9}"/>
              </a:ext>
            </a:extLst>
          </p:cNvPr>
          <p:cNvPicPr/>
          <p:nvPr/>
        </p:nvPicPr>
        <p:blipFill>
          <a:blip r:embed="rId3">
            <a:extLst>
              <a:ext uri="{28A0092B-C50C-407E-A947-70E740481C1C}">
                <a14:useLocalDpi xmlns:a14="http://schemas.microsoft.com/office/drawing/2010/main" val="0"/>
              </a:ext>
            </a:extLst>
          </a:blip>
          <a:stretch>
            <a:fillRect/>
          </a:stretch>
        </p:blipFill>
        <p:spPr>
          <a:xfrm>
            <a:off x="4214813" y="957264"/>
            <a:ext cx="7815261" cy="5454046"/>
          </a:xfrm>
          <a:prstGeom prst="rect">
            <a:avLst/>
          </a:prstGeom>
        </p:spPr>
      </p:pic>
    </p:spTree>
    <p:extLst>
      <p:ext uri="{BB962C8B-B14F-4D97-AF65-F5344CB8AC3E}">
        <p14:creationId xmlns:p14="http://schemas.microsoft.com/office/powerpoint/2010/main" val="1993813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17383-F3B2-F348-834B-3F6AD1302BCB}"/>
              </a:ext>
            </a:extLst>
          </p:cNvPr>
          <p:cNvSpPr>
            <a:spLocks noGrp="1"/>
          </p:cNvSpPr>
          <p:nvPr>
            <p:ph type="title"/>
          </p:nvPr>
        </p:nvSpPr>
        <p:spPr>
          <a:xfrm>
            <a:off x="838200" y="365125"/>
            <a:ext cx="10515600" cy="549275"/>
          </a:xfrm>
        </p:spPr>
        <p:txBody>
          <a:bodyPr>
            <a:normAutofit/>
          </a:bodyPr>
          <a:lstStyle/>
          <a:p>
            <a:r>
              <a:rPr lang="en-TH" sz="2400" dirty="0"/>
              <a:t>Top 10 venue categories on these stations</a:t>
            </a:r>
          </a:p>
        </p:txBody>
      </p:sp>
      <p:pic>
        <p:nvPicPr>
          <p:cNvPr id="4" name="Picture 3" descr="A close up of a piece of paper&#10;&#10;Description automatically generated">
            <a:extLst>
              <a:ext uri="{FF2B5EF4-FFF2-40B4-BE49-F238E27FC236}">
                <a16:creationId xmlns:a16="http://schemas.microsoft.com/office/drawing/2014/main" id="{9E15D726-D7AB-D94C-AA08-AD9E1AB377EA}"/>
              </a:ext>
            </a:extLst>
          </p:cNvPr>
          <p:cNvPicPr/>
          <p:nvPr/>
        </p:nvPicPr>
        <p:blipFill>
          <a:blip r:embed="rId2"/>
          <a:stretch>
            <a:fillRect/>
          </a:stretch>
        </p:blipFill>
        <p:spPr>
          <a:xfrm>
            <a:off x="388883" y="928688"/>
            <a:ext cx="11414234" cy="5334564"/>
          </a:xfrm>
          <a:prstGeom prst="rect">
            <a:avLst/>
          </a:prstGeom>
        </p:spPr>
      </p:pic>
    </p:spTree>
    <p:extLst>
      <p:ext uri="{BB962C8B-B14F-4D97-AF65-F5344CB8AC3E}">
        <p14:creationId xmlns:p14="http://schemas.microsoft.com/office/powerpoint/2010/main" val="3355262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piece of paper&#10;&#10;Description automatically generated">
            <a:extLst>
              <a:ext uri="{FF2B5EF4-FFF2-40B4-BE49-F238E27FC236}">
                <a16:creationId xmlns:a16="http://schemas.microsoft.com/office/drawing/2014/main" id="{385479F9-87A9-534F-A907-36FD2180DBB4}"/>
              </a:ext>
            </a:extLst>
          </p:cNvPr>
          <p:cNvPicPr/>
          <p:nvPr/>
        </p:nvPicPr>
        <p:blipFill>
          <a:blip r:embed="rId2"/>
          <a:stretch>
            <a:fillRect/>
          </a:stretch>
        </p:blipFill>
        <p:spPr>
          <a:xfrm>
            <a:off x="491359" y="1468493"/>
            <a:ext cx="11070020" cy="4386263"/>
          </a:xfrm>
          <a:prstGeom prst="rect">
            <a:avLst/>
          </a:prstGeom>
        </p:spPr>
      </p:pic>
      <p:sp>
        <p:nvSpPr>
          <p:cNvPr id="5" name="Title 1">
            <a:extLst>
              <a:ext uri="{FF2B5EF4-FFF2-40B4-BE49-F238E27FC236}">
                <a16:creationId xmlns:a16="http://schemas.microsoft.com/office/drawing/2014/main" id="{EE4ADD72-87E8-2447-96C0-AFDAE03AA22A}"/>
              </a:ext>
            </a:extLst>
          </p:cNvPr>
          <p:cNvSpPr>
            <a:spLocks noGrp="1"/>
          </p:cNvSpPr>
          <p:nvPr>
            <p:ph type="title"/>
          </p:nvPr>
        </p:nvSpPr>
        <p:spPr>
          <a:xfrm>
            <a:off x="491359" y="0"/>
            <a:ext cx="10515600" cy="1325563"/>
          </a:xfrm>
        </p:spPr>
        <p:txBody>
          <a:bodyPr>
            <a:normAutofit/>
          </a:bodyPr>
          <a:lstStyle/>
          <a:p>
            <a:r>
              <a:rPr lang="en-TH" sz="2400" dirty="0"/>
              <a:t>Top 10 venue categories on these stations (Continue)</a:t>
            </a:r>
          </a:p>
        </p:txBody>
      </p:sp>
    </p:spTree>
    <p:extLst>
      <p:ext uri="{BB962C8B-B14F-4D97-AF65-F5344CB8AC3E}">
        <p14:creationId xmlns:p14="http://schemas.microsoft.com/office/powerpoint/2010/main" val="5696231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2B96B-5655-0646-BF34-6F4B0ECD3EA5}"/>
              </a:ext>
            </a:extLst>
          </p:cNvPr>
          <p:cNvSpPr>
            <a:spLocks noGrp="1"/>
          </p:cNvSpPr>
          <p:nvPr>
            <p:ph type="title"/>
          </p:nvPr>
        </p:nvSpPr>
        <p:spPr>
          <a:xfrm>
            <a:off x="838200" y="365126"/>
            <a:ext cx="10515600" cy="465192"/>
          </a:xfrm>
        </p:spPr>
        <p:txBody>
          <a:bodyPr>
            <a:normAutofit/>
          </a:bodyPr>
          <a:lstStyle/>
          <a:p>
            <a:r>
              <a:rPr lang="en-TH" sz="2400" dirty="0"/>
              <a:t>Cluster of Neighborhoods around BTS Sukhumvit Line Stations</a:t>
            </a:r>
          </a:p>
        </p:txBody>
      </p:sp>
      <p:pic>
        <p:nvPicPr>
          <p:cNvPr id="4" name="Picture 3" descr="A picture containing text, map&#10;&#10;Description automatically generated">
            <a:extLst>
              <a:ext uri="{FF2B5EF4-FFF2-40B4-BE49-F238E27FC236}">
                <a16:creationId xmlns:a16="http://schemas.microsoft.com/office/drawing/2014/main" id="{BB1B36D3-DE24-4B4F-AFBF-F070A687E836}"/>
              </a:ext>
            </a:extLst>
          </p:cNvPr>
          <p:cNvPicPr/>
          <p:nvPr/>
        </p:nvPicPr>
        <p:blipFill>
          <a:blip r:embed="rId2"/>
          <a:stretch>
            <a:fillRect/>
          </a:stretch>
        </p:blipFill>
        <p:spPr>
          <a:xfrm>
            <a:off x="730688" y="830318"/>
            <a:ext cx="10827900" cy="5662556"/>
          </a:xfrm>
          <a:prstGeom prst="rect">
            <a:avLst/>
          </a:prstGeom>
        </p:spPr>
      </p:pic>
      <p:grpSp>
        <p:nvGrpSpPr>
          <p:cNvPr id="17" name="Group 16">
            <a:extLst>
              <a:ext uri="{FF2B5EF4-FFF2-40B4-BE49-F238E27FC236}">
                <a16:creationId xmlns:a16="http://schemas.microsoft.com/office/drawing/2014/main" id="{B47BA69B-7962-9F4D-B7B9-71D50AC168A0}"/>
              </a:ext>
            </a:extLst>
          </p:cNvPr>
          <p:cNvGrpSpPr/>
          <p:nvPr/>
        </p:nvGrpSpPr>
        <p:grpSpPr>
          <a:xfrm>
            <a:off x="10402612" y="1049942"/>
            <a:ext cx="1789388" cy="1230142"/>
            <a:chOff x="8458200" y="1354742"/>
            <a:chExt cx="1789388" cy="1230142"/>
          </a:xfrm>
        </p:grpSpPr>
        <p:sp>
          <p:nvSpPr>
            <p:cNvPr id="6" name="Oval 5">
              <a:extLst>
                <a:ext uri="{FF2B5EF4-FFF2-40B4-BE49-F238E27FC236}">
                  <a16:creationId xmlns:a16="http://schemas.microsoft.com/office/drawing/2014/main" id="{FC1D6A6A-F052-6C4D-AEF6-7C95065001B5}"/>
                </a:ext>
              </a:extLst>
            </p:cNvPr>
            <p:cNvSpPr/>
            <p:nvPr/>
          </p:nvSpPr>
          <p:spPr>
            <a:xfrm>
              <a:off x="8458200" y="1400175"/>
              <a:ext cx="160284" cy="15535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7" name="Oval 6">
              <a:extLst>
                <a:ext uri="{FF2B5EF4-FFF2-40B4-BE49-F238E27FC236}">
                  <a16:creationId xmlns:a16="http://schemas.microsoft.com/office/drawing/2014/main" id="{456CDE86-71F7-854F-8380-B91BBE9D3C97}"/>
                </a:ext>
              </a:extLst>
            </p:cNvPr>
            <p:cNvSpPr/>
            <p:nvPr/>
          </p:nvSpPr>
          <p:spPr>
            <a:xfrm>
              <a:off x="8458200" y="1633427"/>
              <a:ext cx="160284" cy="155356"/>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8" name="Oval 7">
              <a:extLst>
                <a:ext uri="{FF2B5EF4-FFF2-40B4-BE49-F238E27FC236}">
                  <a16:creationId xmlns:a16="http://schemas.microsoft.com/office/drawing/2014/main" id="{0D73917F-2DC0-9A48-9D05-5F9B25F4D997}"/>
                </a:ext>
              </a:extLst>
            </p:cNvPr>
            <p:cNvSpPr/>
            <p:nvPr/>
          </p:nvSpPr>
          <p:spPr>
            <a:xfrm>
              <a:off x="8462142" y="2371609"/>
              <a:ext cx="160284" cy="155356"/>
            </a:xfrm>
            <a:prstGeom prst="ellipse">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9" name="Oval 8">
              <a:extLst>
                <a:ext uri="{FF2B5EF4-FFF2-40B4-BE49-F238E27FC236}">
                  <a16:creationId xmlns:a16="http://schemas.microsoft.com/office/drawing/2014/main" id="{611970C9-3E94-304D-858B-594351D5676A}"/>
                </a:ext>
              </a:extLst>
            </p:cNvPr>
            <p:cNvSpPr/>
            <p:nvPr/>
          </p:nvSpPr>
          <p:spPr>
            <a:xfrm>
              <a:off x="8458200" y="2125388"/>
              <a:ext cx="160284" cy="155356"/>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0" name="Oval 9">
              <a:extLst>
                <a:ext uri="{FF2B5EF4-FFF2-40B4-BE49-F238E27FC236}">
                  <a16:creationId xmlns:a16="http://schemas.microsoft.com/office/drawing/2014/main" id="{8AD2A430-3E72-0E49-BAB4-0461DBC07CEE}"/>
                </a:ext>
              </a:extLst>
            </p:cNvPr>
            <p:cNvSpPr/>
            <p:nvPr/>
          </p:nvSpPr>
          <p:spPr>
            <a:xfrm>
              <a:off x="8458200" y="1866679"/>
              <a:ext cx="160284" cy="155356"/>
            </a:xfrm>
            <a:prstGeom prst="ellipse">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11" name="TextBox 10">
              <a:extLst>
                <a:ext uri="{FF2B5EF4-FFF2-40B4-BE49-F238E27FC236}">
                  <a16:creationId xmlns:a16="http://schemas.microsoft.com/office/drawing/2014/main" id="{155ADAE7-63C3-3841-87E8-25CDDA711EE2}"/>
                </a:ext>
              </a:extLst>
            </p:cNvPr>
            <p:cNvSpPr txBox="1"/>
            <p:nvPr/>
          </p:nvSpPr>
          <p:spPr>
            <a:xfrm>
              <a:off x="8618484" y="1354742"/>
              <a:ext cx="1629104" cy="246221"/>
            </a:xfrm>
            <a:prstGeom prst="rect">
              <a:avLst/>
            </a:prstGeom>
            <a:noFill/>
          </p:spPr>
          <p:txBody>
            <a:bodyPr wrap="square" rtlCol="0">
              <a:spAutoFit/>
            </a:bodyPr>
            <a:lstStyle/>
            <a:p>
              <a:r>
                <a:rPr lang="en-TH" sz="1000" dirty="0"/>
                <a:t>Cluster 0</a:t>
              </a:r>
            </a:p>
          </p:txBody>
        </p:sp>
        <p:sp>
          <p:nvSpPr>
            <p:cNvPr id="12" name="TextBox 11">
              <a:extLst>
                <a:ext uri="{FF2B5EF4-FFF2-40B4-BE49-F238E27FC236}">
                  <a16:creationId xmlns:a16="http://schemas.microsoft.com/office/drawing/2014/main" id="{B3587D1F-37CE-F548-956D-19B973221CA1}"/>
                </a:ext>
              </a:extLst>
            </p:cNvPr>
            <p:cNvSpPr txBox="1"/>
            <p:nvPr/>
          </p:nvSpPr>
          <p:spPr>
            <a:xfrm>
              <a:off x="8618484" y="1587994"/>
              <a:ext cx="1629104" cy="246221"/>
            </a:xfrm>
            <a:prstGeom prst="rect">
              <a:avLst/>
            </a:prstGeom>
            <a:noFill/>
          </p:spPr>
          <p:txBody>
            <a:bodyPr wrap="square" rtlCol="0">
              <a:spAutoFit/>
            </a:bodyPr>
            <a:lstStyle/>
            <a:p>
              <a:r>
                <a:rPr lang="en-TH" sz="1000" dirty="0"/>
                <a:t>Cluster 1</a:t>
              </a:r>
            </a:p>
          </p:txBody>
        </p:sp>
        <p:sp>
          <p:nvSpPr>
            <p:cNvPr id="13" name="TextBox 12">
              <a:extLst>
                <a:ext uri="{FF2B5EF4-FFF2-40B4-BE49-F238E27FC236}">
                  <a16:creationId xmlns:a16="http://schemas.microsoft.com/office/drawing/2014/main" id="{99DD9196-4B9F-CF46-A934-69908DD2C8FD}"/>
                </a:ext>
              </a:extLst>
            </p:cNvPr>
            <p:cNvSpPr txBox="1"/>
            <p:nvPr/>
          </p:nvSpPr>
          <p:spPr>
            <a:xfrm>
              <a:off x="8618484" y="1821247"/>
              <a:ext cx="1629104" cy="246221"/>
            </a:xfrm>
            <a:prstGeom prst="rect">
              <a:avLst/>
            </a:prstGeom>
            <a:noFill/>
          </p:spPr>
          <p:txBody>
            <a:bodyPr wrap="square" rtlCol="0">
              <a:spAutoFit/>
            </a:bodyPr>
            <a:lstStyle/>
            <a:p>
              <a:r>
                <a:rPr lang="en-TH" sz="1000" dirty="0"/>
                <a:t>Cluster 2</a:t>
              </a:r>
            </a:p>
          </p:txBody>
        </p:sp>
        <p:sp>
          <p:nvSpPr>
            <p:cNvPr id="14" name="TextBox 13">
              <a:extLst>
                <a:ext uri="{FF2B5EF4-FFF2-40B4-BE49-F238E27FC236}">
                  <a16:creationId xmlns:a16="http://schemas.microsoft.com/office/drawing/2014/main" id="{7355ABDC-740B-064E-9348-AD24796870A5}"/>
                </a:ext>
              </a:extLst>
            </p:cNvPr>
            <p:cNvSpPr txBox="1"/>
            <p:nvPr/>
          </p:nvSpPr>
          <p:spPr>
            <a:xfrm>
              <a:off x="8618484" y="2079955"/>
              <a:ext cx="1629104" cy="246221"/>
            </a:xfrm>
            <a:prstGeom prst="rect">
              <a:avLst/>
            </a:prstGeom>
            <a:noFill/>
          </p:spPr>
          <p:txBody>
            <a:bodyPr wrap="square" rtlCol="0">
              <a:spAutoFit/>
            </a:bodyPr>
            <a:lstStyle/>
            <a:p>
              <a:r>
                <a:rPr lang="en-TH" sz="1000" dirty="0"/>
                <a:t>Cluster 3</a:t>
              </a:r>
            </a:p>
          </p:txBody>
        </p:sp>
        <p:sp>
          <p:nvSpPr>
            <p:cNvPr id="15" name="TextBox 14">
              <a:extLst>
                <a:ext uri="{FF2B5EF4-FFF2-40B4-BE49-F238E27FC236}">
                  <a16:creationId xmlns:a16="http://schemas.microsoft.com/office/drawing/2014/main" id="{0C509548-BDDA-E243-9159-966D5542F08A}"/>
                </a:ext>
              </a:extLst>
            </p:cNvPr>
            <p:cNvSpPr txBox="1"/>
            <p:nvPr/>
          </p:nvSpPr>
          <p:spPr>
            <a:xfrm>
              <a:off x="8618484" y="2338663"/>
              <a:ext cx="1629104" cy="246221"/>
            </a:xfrm>
            <a:prstGeom prst="rect">
              <a:avLst/>
            </a:prstGeom>
            <a:noFill/>
          </p:spPr>
          <p:txBody>
            <a:bodyPr wrap="square" rtlCol="0">
              <a:spAutoFit/>
            </a:bodyPr>
            <a:lstStyle/>
            <a:p>
              <a:r>
                <a:rPr lang="en-TH" sz="1000" dirty="0"/>
                <a:t>Cluster 4</a:t>
              </a:r>
            </a:p>
          </p:txBody>
        </p:sp>
      </p:grpSp>
    </p:spTree>
    <p:extLst>
      <p:ext uri="{BB962C8B-B14F-4D97-AF65-F5344CB8AC3E}">
        <p14:creationId xmlns:p14="http://schemas.microsoft.com/office/powerpoint/2010/main" val="34452497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726</Words>
  <Application>Microsoft Macintosh PowerPoint</Application>
  <PresentationFormat>Widescreen</PresentationFormat>
  <Paragraphs>50</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PowerPoint Presentation</vt:lpstr>
      <vt:lpstr>Background</vt:lpstr>
      <vt:lpstr>Background</vt:lpstr>
      <vt:lpstr>Background</vt:lpstr>
      <vt:lpstr>Source Data Used</vt:lpstr>
      <vt:lpstr>Filter out stations beyond 12 stations from Asok station.</vt:lpstr>
      <vt:lpstr>Top 10 venue categories on these stations</vt:lpstr>
      <vt:lpstr>Top 10 venue categories on these stations (Continue)</vt:lpstr>
      <vt:lpstr>Cluster of Neighborhoods around BTS Sukhumvit Line Stations</vt:lpstr>
      <vt:lpstr>List of each cluster</vt:lpstr>
      <vt:lpstr>List of each cluster</vt:lpstr>
      <vt:lpstr>Price Tier of each cluster label on scale of 1-4 * 1 (least pricey) to 4 (most pricey)</vt:lpstr>
      <vt:lpstr>Observations</vt:lpstr>
      <vt:lpstr>Recommendations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Tanawat Chamnongkijphanich</dc:creator>
  <cp:lastModifiedBy>Tanawat Chamnongkijphanich</cp:lastModifiedBy>
  <cp:revision>1</cp:revision>
  <dcterms:created xsi:type="dcterms:W3CDTF">2020-03-03T08:13:33Z</dcterms:created>
  <dcterms:modified xsi:type="dcterms:W3CDTF">2020-03-03T08:14:00Z</dcterms:modified>
</cp:coreProperties>
</file>